
<file path=[Content_Types].xml><?xml version="1.0" encoding="utf-8"?>
<Types xmlns="http://schemas.openxmlformats.org/package/2006/content-types">
  <Default Extension="emf" ContentType="image/x-em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1115" r:id="rId2"/>
    <p:sldId id="1871" r:id="rId3"/>
    <p:sldId id="1116" r:id="rId4"/>
    <p:sldId id="1860" r:id="rId5"/>
    <p:sldId id="1861" r:id="rId6"/>
    <p:sldId id="1867" r:id="rId7"/>
    <p:sldId id="1882" r:id="rId8"/>
    <p:sldId id="1864" r:id="rId9"/>
    <p:sldId id="1865" r:id="rId10"/>
    <p:sldId id="1866" r:id="rId11"/>
    <p:sldId id="1883" r:id="rId12"/>
    <p:sldId id="1859" r:id="rId13"/>
    <p:sldId id="1870" r:id="rId14"/>
    <p:sldId id="1139" r:id="rId15"/>
    <p:sldId id="1879" r:id="rId16"/>
    <p:sldId id="1874" r:id="rId17"/>
    <p:sldId id="1875" r:id="rId18"/>
    <p:sldId id="1876" r:id="rId19"/>
    <p:sldId id="1877" r:id="rId20"/>
    <p:sldId id="1869" r:id="rId21"/>
    <p:sldId id="1208" r:id="rId22"/>
    <p:sldId id="1884" r:id="rId23"/>
    <p:sldId id="271" r:id="rId24"/>
    <p:sldId id="276" r:id="rId25"/>
    <p:sldId id="278" r:id="rId26"/>
    <p:sldId id="1868" r:id="rId27"/>
    <p:sldId id="1234" r:id="rId28"/>
    <p:sldId id="1232" r:id="rId29"/>
    <p:sldId id="1212" r:id="rId30"/>
    <p:sldId id="1235" r:id="rId31"/>
    <p:sldId id="1236" r:id="rId32"/>
    <p:sldId id="1213" r:id="rId33"/>
    <p:sldId id="941" r:id="rId34"/>
    <p:sldId id="942" r:id="rId35"/>
    <p:sldId id="943" r:id="rId36"/>
    <p:sldId id="1857" r:id="rId37"/>
    <p:sldId id="1858" r:id="rId38"/>
    <p:sldId id="1216" r:id="rId39"/>
    <p:sldId id="1215" r:id="rId40"/>
    <p:sldId id="1230" r:id="rId41"/>
    <p:sldId id="1217" r:id="rId42"/>
    <p:sldId id="1000" r:id="rId43"/>
    <p:sldId id="1233" r:id="rId44"/>
    <p:sldId id="1229" r:id="rId45"/>
    <p:sldId id="1633" r:id="rId46"/>
    <p:sldId id="1219" r:id="rId47"/>
    <p:sldId id="992" r:id="rId48"/>
    <p:sldId id="279" r:id="rId49"/>
    <p:sldId id="947" r:id="rId50"/>
    <p:sldId id="955" r:id="rId51"/>
    <p:sldId id="989" r:id="rId52"/>
    <p:sldId id="990" r:id="rId53"/>
    <p:sldId id="988" r:id="rId54"/>
    <p:sldId id="926" r:id="rId55"/>
    <p:sldId id="995" r:id="rId56"/>
    <p:sldId id="927" r:id="rId57"/>
    <p:sldId id="998" r:id="rId58"/>
    <p:sldId id="997" r:id="rId59"/>
    <p:sldId id="928" r:id="rId60"/>
    <p:sldId id="948" r:id="rId61"/>
    <p:sldId id="956" r:id="rId62"/>
    <p:sldId id="993" r:id="rId63"/>
    <p:sldId id="957" r:id="rId64"/>
    <p:sldId id="999" r:id="rId65"/>
    <p:sldId id="929" r:id="rId66"/>
    <p:sldId id="962" r:id="rId67"/>
    <p:sldId id="163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11" autoAdjust="0"/>
    <p:restoredTop sz="96327"/>
  </p:normalViewPr>
  <p:slideViewPr>
    <p:cSldViewPr snapToGrid="0">
      <p:cViewPr varScale="1">
        <p:scale>
          <a:sx n="269" d="100"/>
          <a:sy n="269" d="100"/>
        </p:scale>
        <p:origin x="232" y="1168"/>
      </p:cViewPr>
      <p:guideLst/>
    </p:cSldViewPr>
  </p:slideViewPr>
  <p:notesTextViewPr>
    <p:cViewPr>
      <p:scale>
        <a:sx n="1" d="1"/>
        <a:sy n="1" d="1"/>
      </p:scale>
      <p:origin x="0" y="0"/>
    </p:cViewPr>
  </p:notesTextViewPr>
  <p:sorterViewPr>
    <p:cViewPr varScale="1">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7184D-24A8-7849-A93C-F6C4A28B9FEB}" type="datetimeFigureOut">
              <a:rPr lang="en-US" smtClean="0"/>
              <a:t>2/28/24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74980-5301-9041-82BB-1FF3D0CA203E}" type="slidenum">
              <a:rPr lang="en-US" smtClean="0"/>
              <a:t>‹#›</a:t>
            </a:fld>
            <a:endParaRPr lang="en-US"/>
          </a:p>
        </p:txBody>
      </p:sp>
    </p:spTree>
    <p:extLst>
      <p:ext uri="{BB962C8B-B14F-4D97-AF65-F5344CB8AC3E}">
        <p14:creationId xmlns:p14="http://schemas.microsoft.com/office/powerpoint/2010/main" val="360221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2d4c7e2f7f_8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22d4c7e2f7f_8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062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d4c7e2f7f_8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22d4c7e2f7f_8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160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2d4c7e2f7f_8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22d4c7e2f7f_8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61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3780A17-9181-4999-BDA9-66B3176A2370}" type="datetime1">
              <a:rPr lang="en-US" smtClean="0"/>
              <a:t>2/28/24</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78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A98A-5A02-21A4-06A0-C41023BAA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4AAB1-C30B-A3B2-85CE-202BA9A09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36489-A51C-91FC-0D31-CC98E37D128B}"/>
              </a:ext>
            </a:extLst>
          </p:cNvPr>
          <p:cNvSpPr>
            <a:spLocks noGrp="1"/>
          </p:cNvSpPr>
          <p:nvPr>
            <p:ph type="dt" sz="half" idx="10"/>
          </p:nvPr>
        </p:nvSpPr>
        <p:spPr/>
        <p:txBody>
          <a:bodyPr/>
          <a:lstStyle/>
          <a:p>
            <a:fld id="{D6F4839F-7DE1-B14A-88DF-1E87BC238DD3}" type="datetime1">
              <a:rPr lang="en-US" smtClean="0"/>
              <a:t>2/28/24</a:t>
            </a:fld>
            <a:endParaRPr lang="en-US"/>
          </a:p>
        </p:txBody>
      </p:sp>
      <p:sp>
        <p:nvSpPr>
          <p:cNvPr id="5" name="Footer Placeholder 4">
            <a:extLst>
              <a:ext uri="{FF2B5EF4-FFF2-40B4-BE49-F238E27FC236}">
                <a16:creationId xmlns:a16="http://schemas.microsoft.com/office/drawing/2014/main" id="{437463E0-80E0-2D97-E3AF-36CBC5526F2A}"/>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FF2AAAAC-5CC5-8C1A-A571-6CDEF579B83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363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7611-13F7-0688-5E1C-1A6AF23FC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2944B4-DFA8-9197-2F29-92152EA0D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8C2A-9560-CA6D-B0F9-35A6CF2DDE6D}"/>
              </a:ext>
            </a:extLst>
          </p:cNvPr>
          <p:cNvSpPr>
            <a:spLocks noGrp="1"/>
          </p:cNvSpPr>
          <p:nvPr>
            <p:ph type="dt" sz="half" idx="10"/>
          </p:nvPr>
        </p:nvSpPr>
        <p:spPr/>
        <p:txBody>
          <a:bodyPr/>
          <a:lstStyle/>
          <a:p>
            <a:fld id="{16599DE4-5D39-4348-9AAF-E8F68825BC5B}" type="datetime1">
              <a:rPr lang="en-US" smtClean="0"/>
              <a:t>2/28/24</a:t>
            </a:fld>
            <a:endParaRPr lang="en-US"/>
          </a:p>
        </p:txBody>
      </p:sp>
      <p:sp>
        <p:nvSpPr>
          <p:cNvPr id="5" name="Footer Placeholder 4">
            <a:extLst>
              <a:ext uri="{FF2B5EF4-FFF2-40B4-BE49-F238E27FC236}">
                <a16:creationId xmlns:a16="http://schemas.microsoft.com/office/drawing/2014/main" id="{3A3C530C-3A7F-B54A-3C09-16BD176B054E}"/>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BB5836F2-73DD-AD29-DE89-BDAE6F9174EC}"/>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17684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1CD22-8B66-A131-E8F5-AFBCE56E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C1F2D-95D1-658B-AF9D-2B65A02EA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8F453-7DD8-6418-19E6-DFC7C9CBC1FB}"/>
              </a:ext>
            </a:extLst>
          </p:cNvPr>
          <p:cNvSpPr>
            <a:spLocks noGrp="1"/>
          </p:cNvSpPr>
          <p:nvPr>
            <p:ph type="dt" sz="half" idx="10"/>
          </p:nvPr>
        </p:nvSpPr>
        <p:spPr/>
        <p:txBody>
          <a:bodyPr/>
          <a:lstStyle/>
          <a:p>
            <a:fld id="{E6D8F26C-F4A7-154D-A8F7-682C4194AF79}" type="datetime1">
              <a:rPr lang="en-US" smtClean="0"/>
              <a:t>2/28/24</a:t>
            </a:fld>
            <a:endParaRPr lang="en-US"/>
          </a:p>
        </p:txBody>
      </p:sp>
      <p:sp>
        <p:nvSpPr>
          <p:cNvPr id="5" name="Footer Placeholder 4">
            <a:extLst>
              <a:ext uri="{FF2B5EF4-FFF2-40B4-BE49-F238E27FC236}">
                <a16:creationId xmlns:a16="http://schemas.microsoft.com/office/drawing/2014/main" id="{930B99F2-A24F-867E-2285-EDD460922F4F}"/>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51B7EFC8-AF6A-9534-7064-451A491D1A03}"/>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7807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47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0DFC-38A4-12A4-588C-BA33B031F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B12EB-B6BD-05D1-5B65-6B31C00C8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DABD-1536-F058-41B1-9103A67EF6DE}"/>
              </a:ext>
            </a:extLst>
          </p:cNvPr>
          <p:cNvSpPr>
            <a:spLocks noGrp="1"/>
          </p:cNvSpPr>
          <p:nvPr>
            <p:ph type="dt" sz="half" idx="10"/>
          </p:nvPr>
        </p:nvSpPr>
        <p:spPr/>
        <p:txBody>
          <a:bodyPr/>
          <a:lstStyle/>
          <a:p>
            <a:fld id="{81C3BD8B-B388-0944-BF27-A69B2D089469}" type="datetime1">
              <a:rPr lang="en-US" smtClean="0"/>
              <a:t>2/28/24</a:t>
            </a:fld>
            <a:endParaRPr lang="en-US"/>
          </a:p>
        </p:txBody>
      </p:sp>
      <p:sp>
        <p:nvSpPr>
          <p:cNvPr id="5" name="Footer Placeholder 4">
            <a:extLst>
              <a:ext uri="{FF2B5EF4-FFF2-40B4-BE49-F238E27FC236}">
                <a16:creationId xmlns:a16="http://schemas.microsoft.com/office/drawing/2014/main" id="{89694E45-D576-D7BB-C639-569B3BA831DC}"/>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CF2D5E5C-DA11-93FC-F381-0D7C20DE7DD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75931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7A-19FD-179A-7355-ADAB697B0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40DD7-959A-3BD1-2AFB-E8D6733FA6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0471-D89E-DC5E-75EE-34DCEFAA0980}"/>
              </a:ext>
            </a:extLst>
          </p:cNvPr>
          <p:cNvSpPr>
            <a:spLocks noGrp="1"/>
          </p:cNvSpPr>
          <p:nvPr>
            <p:ph type="dt" sz="half" idx="10"/>
          </p:nvPr>
        </p:nvSpPr>
        <p:spPr/>
        <p:txBody>
          <a:bodyPr/>
          <a:lstStyle/>
          <a:p>
            <a:fld id="{D60A6E5A-DC8A-C34B-9215-1F0D8E287035}" type="datetime1">
              <a:rPr lang="en-US" smtClean="0"/>
              <a:t>2/28/24</a:t>
            </a:fld>
            <a:endParaRPr lang="en-US"/>
          </a:p>
        </p:txBody>
      </p:sp>
      <p:sp>
        <p:nvSpPr>
          <p:cNvPr id="5" name="Footer Placeholder 4">
            <a:extLst>
              <a:ext uri="{FF2B5EF4-FFF2-40B4-BE49-F238E27FC236}">
                <a16:creationId xmlns:a16="http://schemas.microsoft.com/office/drawing/2014/main" id="{697A5EDE-5C49-50C1-78A6-20A1E1FF655B}"/>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0057349C-7E6C-0595-1F3E-FCC2228C7F9F}"/>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94668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48D-A6D8-CA28-089B-93351891D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FB27E-331E-273B-86AC-C2C0B7974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E02538-8027-D12F-3D58-90A3C5AC4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206440-8058-E9F8-DBBA-723A8EF56911}"/>
              </a:ext>
            </a:extLst>
          </p:cNvPr>
          <p:cNvSpPr>
            <a:spLocks noGrp="1"/>
          </p:cNvSpPr>
          <p:nvPr>
            <p:ph type="dt" sz="half" idx="10"/>
          </p:nvPr>
        </p:nvSpPr>
        <p:spPr/>
        <p:txBody>
          <a:bodyPr/>
          <a:lstStyle/>
          <a:p>
            <a:fld id="{337A1C32-7323-A34F-B4A7-7D22756FAD70}" type="datetime1">
              <a:rPr lang="en-US" smtClean="0"/>
              <a:t>2/28/24</a:t>
            </a:fld>
            <a:endParaRPr lang="en-US"/>
          </a:p>
        </p:txBody>
      </p:sp>
      <p:sp>
        <p:nvSpPr>
          <p:cNvPr id="6" name="Footer Placeholder 5">
            <a:extLst>
              <a:ext uri="{FF2B5EF4-FFF2-40B4-BE49-F238E27FC236}">
                <a16:creationId xmlns:a16="http://schemas.microsoft.com/office/drawing/2014/main" id="{5F6663C8-83B7-9D96-CCF3-D2010C15C72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FAF205ED-F949-CE7F-F20B-4EE17101D2A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58366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26C62-E3D0-9EC5-E4A3-30D0B94AA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16E3F-C598-FD18-389B-755F52E79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5A66C1-C15B-76BB-4F5F-9ED4A6A52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DE9290-A2C9-4DC0-7CD6-882FC7BAB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F405C4-D420-C107-BF92-9BC85612EF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3C5DD-CC67-1D26-A674-1DE2929DEE2E}"/>
              </a:ext>
            </a:extLst>
          </p:cNvPr>
          <p:cNvSpPr>
            <a:spLocks noGrp="1"/>
          </p:cNvSpPr>
          <p:nvPr>
            <p:ph type="dt" sz="half" idx="10"/>
          </p:nvPr>
        </p:nvSpPr>
        <p:spPr/>
        <p:txBody>
          <a:bodyPr/>
          <a:lstStyle/>
          <a:p>
            <a:fld id="{CB6D7B08-82DE-664D-AB2B-C91FFE57ACF6}" type="datetime1">
              <a:rPr lang="en-US" smtClean="0"/>
              <a:t>2/28/24</a:t>
            </a:fld>
            <a:endParaRPr lang="en-US"/>
          </a:p>
        </p:txBody>
      </p:sp>
      <p:sp>
        <p:nvSpPr>
          <p:cNvPr id="8" name="Footer Placeholder 7">
            <a:extLst>
              <a:ext uri="{FF2B5EF4-FFF2-40B4-BE49-F238E27FC236}">
                <a16:creationId xmlns:a16="http://schemas.microsoft.com/office/drawing/2014/main" id="{DDE405C5-3CF2-1265-5613-689709238B18}"/>
              </a:ext>
            </a:extLst>
          </p:cNvPr>
          <p:cNvSpPr>
            <a:spLocks noGrp="1"/>
          </p:cNvSpPr>
          <p:nvPr>
            <p:ph type="ftr" sz="quarter" idx="11"/>
          </p:nvPr>
        </p:nvSpPr>
        <p:spPr/>
        <p:txBody>
          <a:bodyPr/>
          <a:lstStyle/>
          <a:p>
            <a:r>
              <a:rPr lang="en-US"/>
              <a:t>https://github.com/kwchurch/CIKM_2023_tutorial</a:t>
            </a:r>
          </a:p>
        </p:txBody>
      </p:sp>
      <p:sp>
        <p:nvSpPr>
          <p:cNvPr id="9" name="Slide Number Placeholder 8">
            <a:extLst>
              <a:ext uri="{FF2B5EF4-FFF2-40B4-BE49-F238E27FC236}">
                <a16:creationId xmlns:a16="http://schemas.microsoft.com/office/drawing/2014/main" id="{2F2F5798-72AE-CCB9-22BB-0524A4FAD90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14589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B75E-D85B-7C6E-A2F3-22DA7BD2D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9F590B-C55C-EB7B-594F-01EA412599D2}"/>
              </a:ext>
            </a:extLst>
          </p:cNvPr>
          <p:cNvSpPr>
            <a:spLocks noGrp="1"/>
          </p:cNvSpPr>
          <p:nvPr>
            <p:ph type="dt" sz="half" idx="10"/>
          </p:nvPr>
        </p:nvSpPr>
        <p:spPr/>
        <p:txBody>
          <a:bodyPr/>
          <a:lstStyle/>
          <a:p>
            <a:fld id="{6C35521F-2369-6445-B181-E95C60B42026}" type="datetime1">
              <a:rPr lang="en-US" smtClean="0"/>
              <a:t>2/28/24</a:t>
            </a:fld>
            <a:endParaRPr lang="en-US"/>
          </a:p>
        </p:txBody>
      </p:sp>
      <p:sp>
        <p:nvSpPr>
          <p:cNvPr id="4" name="Footer Placeholder 3">
            <a:extLst>
              <a:ext uri="{FF2B5EF4-FFF2-40B4-BE49-F238E27FC236}">
                <a16:creationId xmlns:a16="http://schemas.microsoft.com/office/drawing/2014/main" id="{982BF2C6-23EE-0E39-2ACC-17FCE425CB66}"/>
              </a:ext>
            </a:extLst>
          </p:cNvPr>
          <p:cNvSpPr>
            <a:spLocks noGrp="1"/>
          </p:cNvSpPr>
          <p:nvPr>
            <p:ph type="ftr" sz="quarter" idx="11"/>
          </p:nvPr>
        </p:nvSpPr>
        <p:spPr/>
        <p:txBody>
          <a:bodyPr/>
          <a:lstStyle/>
          <a:p>
            <a:r>
              <a:rPr lang="en-US"/>
              <a:t>https://github.com/kwchurch/CIKM_2023_tutorial</a:t>
            </a:r>
          </a:p>
        </p:txBody>
      </p:sp>
      <p:sp>
        <p:nvSpPr>
          <p:cNvPr id="5" name="Slide Number Placeholder 4">
            <a:extLst>
              <a:ext uri="{FF2B5EF4-FFF2-40B4-BE49-F238E27FC236}">
                <a16:creationId xmlns:a16="http://schemas.microsoft.com/office/drawing/2014/main" id="{EFF6A21F-76CA-F9DC-4C33-70C7C08C445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76895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448A83-AB4C-4863-6B9D-6178C6CDE12D}"/>
              </a:ext>
            </a:extLst>
          </p:cNvPr>
          <p:cNvSpPr>
            <a:spLocks noGrp="1"/>
          </p:cNvSpPr>
          <p:nvPr>
            <p:ph type="dt" sz="half" idx="10"/>
          </p:nvPr>
        </p:nvSpPr>
        <p:spPr/>
        <p:txBody>
          <a:bodyPr/>
          <a:lstStyle/>
          <a:p>
            <a:fld id="{10625208-3CDA-CD4D-AEB9-8F0AF5A15F8D}" type="datetime1">
              <a:rPr lang="en-US" smtClean="0"/>
              <a:t>2/28/24</a:t>
            </a:fld>
            <a:endParaRPr lang="en-US"/>
          </a:p>
        </p:txBody>
      </p:sp>
      <p:sp>
        <p:nvSpPr>
          <p:cNvPr id="3" name="Footer Placeholder 2">
            <a:extLst>
              <a:ext uri="{FF2B5EF4-FFF2-40B4-BE49-F238E27FC236}">
                <a16:creationId xmlns:a16="http://schemas.microsoft.com/office/drawing/2014/main" id="{743711CA-DCF0-0C49-20D0-6416A1DD6DFC}"/>
              </a:ext>
            </a:extLst>
          </p:cNvPr>
          <p:cNvSpPr>
            <a:spLocks noGrp="1"/>
          </p:cNvSpPr>
          <p:nvPr>
            <p:ph type="ftr" sz="quarter" idx="11"/>
          </p:nvPr>
        </p:nvSpPr>
        <p:spPr/>
        <p:txBody>
          <a:bodyPr/>
          <a:lstStyle/>
          <a:p>
            <a:r>
              <a:rPr lang="en-US"/>
              <a:t>https://github.com/kwchurch/CIKM_2023_tutorial</a:t>
            </a:r>
          </a:p>
        </p:txBody>
      </p:sp>
      <p:sp>
        <p:nvSpPr>
          <p:cNvPr id="4" name="Slide Number Placeholder 3">
            <a:extLst>
              <a:ext uri="{FF2B5EF4-FFF2-40B4-BE49-F238E27FC236}">
                <a16:creationId xmlns:a16="http://schemas.microsoft.com/office/drawing/2014/main" id="{83E28061-1280-FA6C-C1FD-BCAB3464F68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62574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9A03-0338-F59F-EE33-C8CAE7881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C9F2CD-F738-8BF4-4897-61A72673F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09C41F-D702-07DF-021B-45600C594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42CF6-0A82-A9F2-E9F3-2599D10A4BFE}"/>
              </a:ext>
            </a:extLst>
          </p:cNvPr>
          <p:cNvSpPr>
            <a:spLocks noGrp="1"/>
          </p:cNvSpPr>
          <p:nvPr>
            <p:ph type="dt" sz="half" idx="10"/>
          </p:nvPr>
        </p:nvSpPr>
        <p:spPr/>
        <p:txBody>
          <a:bodyPr/>
          <a:lstStyle/>
          <a:p>
            <a:fld id="{3D573010-5F3C-7C41-BE77-B6CEE6160861}" type="datetime1">
              <a:rPr lang="en-US" smtClean="0"/>
              <a:t>2/28/24</a:t>
            </a:fld>
            <a:endParaRPr lang="en-US"/>
          </a:p>
        </p:txBody>
      </p:sp>
      <p:sp>
        <p:nvSpPr>
          <p:cNvPr id="6" name="Footer Placeholder 5">
            <a:extLst>
              <a:ext uri="{FF2B5EF4-FFF2-40B4-BE49-F238E27FC236}">
                <a16:creationId xmlns:a16="http://schemas.microsoft.com/office/drawing/2014/main" id="{D549E0F8-953C-A3A0-5F3F-779A6AF633AD}"/>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D223E8E0-AEE9-424D-3631-D5002832740E}"/>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71424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566-EC13-A7A5-2F52-C9FBE579E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D892D-C614-2B9D-65DD-D21370E8A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B61C13-2140-E250-84D0-32D956A12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B570E-23AA-0B25-E86F-C91F598391EC}"/>
              </a:ext>
            </a:extLst>
          </p:cNvPr>
          <p:cNvSpPr>
            <a:spLocks noGrp="1"/>
          </p:cNvSpPr>
          <p:nvPr>
            <p:ph type="dt" sz="half" idx="10"/>
          </p:nvPr>
        </p:nvSpPr>
        <p:spPr/>
        <p:txBody>
          <a:bodyPr/>
          <a:lstStyle/>
          <a:p>
            <a:fld id="{1CEBBBA8-CAA0-C749-9E2C-53E54900CA18}" type="datetime1">
              <a:rPr lang="en-US" smtClean="0"/>
              <a:t>2/28/24</a:t>
            </a:fld>
            <a:endParaRPr lang="en-US"/>
          </a:p>
        </p:txBody>
      </p:sp>
      <p:sp>
        <p:nvSpPr>
          <p:cNvPr id="6" name="Footer Placeholder 5">
            <a:extLst>
              <a:ext uri="{FF2B5EF4-FFF2-40B4-BE49-F238E27FC236}">
                <a16:creationId xmlns:a16="http://schemas.microsoft.com/office/drawing/2014/main" id="{E47741B6-7CCB-0BA4-8C9F-E08E81A393E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B5B61DF7-7655-2150-48D9-F46EF9BE3F2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52939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4F9742-2923-5160-D00D-765AD3B1E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A055A0-EB88-899D-208F-CC57A0A97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DBF98-0F6A-7995-C044-B0A8A92C7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B83D0-0A32-6A41-8077-327E0A5F0CB3}" type="datetime1">
              <a:rPr lang="en-US" smtClean="0"/>
              <a:t>2/28/24</a:t>
            </a:fld>
            <a:endParaRPr lang="en-US"/>
          </a:p>
        </p:txBody>
      </p:sp>
      <p:sp>
        <p:nvSpPr>
          <p:cNvPr id="5" name="Footer Placeholder 4">
            <a:extLst>
              <a:ext uri="{FF2B5EF4-FFF2-40B4-BE49-F238E27FC236}">
                <a16:creationId xmlns:a16="http://schemas.microsoft.com/office/drawing/2014/main" id="{F583DA5E-34D4-818C-8CFA-1318258C3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https://github.com/kwchurch/CIKM_2023_tutorial</a:t>
            </a:r>
          </a:p>
        </p:txBody>
      </p:sp>
      <p:sp>
        <p:nvSpPr>
          <p:cNvPr id="6" name="Slide Number Placeholder 5">
            <a:extLst>
              <a:ext uri="{FF2B5EF4-FFF2-40B4-BE49-F238E27FC236}">
                <a16:creationId xmlns:a16="http://schemas.microsoft.com/office/drawing/2014/main" id="{0EA268D3-1A1A-3314-CA66-39150F5FE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D9EE9-F5CC-E840-B721-2FE4EA623452}" type="slidenum">
              <a:rPr lang="en-US" smtClean="0"/>
              <a:t>‹#›</a:t>
            </a:fld>
            <a:endParaRPr lang="en-US"/>
          </a:p>
        </p:txBody>
      </p:sp>
    </p:spTree>
    <p:extLst>
      <p:ext uri="{BB962C8B-B14F-4D97-AF65-F5344CB8AC3E}">
        <p14:creationId xmlns:p14="http://schemas.microsoft.com/office/powerpoint/2010/main" val="33836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70.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huggingface.co/"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rLl9XBg7wSs" TargetMode="Externa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wUDRIC5RSX4"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eb.archive.org/web/20220921124220id_/https:/dl.acm.org/doi/pdf/10.5555/3374430.3374464" TargetMode="External"/><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commons.wikimedia.org/w/index.php?curid=62727253" TargetMode="External"/><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4" Type="http://schemas.openxmlformats.org/officeDocument/2006/relationships/image" Target="../media/image301.png"/></Relationships>
</file>

<file path=ppt/slides/_rels/slide4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90.png"/><Relationship Id="rId7" Type="http://schemas.openxmlformats.org/officeDocument/2006/relationships/image" Target="../media/image46.png"/><Relationship Id="rId2" Type="http://schemas.openxmlformats.org/officeDocument/2006/relationships/image" Target="../media/image180.png"/><Relationship Id="rId1" Type="http://schemas.openxmlformats.org/officeDocument/2006/relationships/slideLayout" Target="../slideLayouts/slideLayout4.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51.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pi.semanticscholar.org/recommendations/v1/papers/forpaper/21321bad706a9f9dbb502588b0bb393cf15fa052?from=all-cs&amp;fields=title,externalIds,citationCount"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131.png"/></Relationships>
</file>

<file path=ppt/slides/_rels/slide52.xml.rels><?xml version="1.0" encoding="UTF-8" standalone="yes"?>
<Relationships xmlns="http://schemas.openxmlformats.org/package/2006/relationships"><Relationship Id="rId3" Type="http://schemas.openxmlformats.org/officeDocument/2006/relationships/hyperlink" Target="https://huggingface.co/datasets/glue/viewer/cola/train" TargetMode="External"/><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5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hyperlink" Target="https://huggingface.co/bert-base-uncased" TargetMode="External"/><Relationship Id="rId7" Type="http://schemas.openxmlformats.org/officeDocument/2006/relationships/image" Target="../media/image210.png"/><Relationship Id="rId2" Type="http://schemas.openxmlformats.org/officeDocument/2006/relationships/image" Target="../media/image240.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250.png"/><Relationship Id="rId4" Type="http://schemas.openxmlformats.org/officeDocument/2006/relationships/hyperlink" Target="https://huggingface.co/datasets/dair-ai/emotion" TargetMode="External"/><Relationship Id="rId9"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kwchurch/gft/blob/master/examples/fit_examples/model.HuggingFace/language/data.HuggingFace/glue/cola.sh" TargetMode="External"/><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vecml.com/"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em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10.png"/></Relationships>
</file>

<file path=ppt/slides/_rels/slide66.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34.204.188.58/WSDM/WSDM.html"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34.204.188.58/WSDM/S2_recommendations/264487180.html"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34.204.188.58/WSDM/compare_and_contrast/264487180.html#CorpusId:221095847" TargetMode="Externa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Ø"/>
            </a:pPr>
            <a:r>
              <a:rPr lang="en-US" dirty="0"/>
              <a:t>Easy</a:t>
            </a:r>
          </a:p>
          <a:p>
            <a:pPr lvl="1"/>
            <a:r>
              <a:rPr lang="en-US" dirty="0"/>
              <a:t>Inference (</a:t>
            </a:r>
            <a:r>
              <a:rPr lang="en-US" i="1" dirty="0"/>
              <a:t>fit</a:t>
            </a:r>
            <a:r>
              <a:rPr lang="en-US" dirty="0"/>
              <a:t>)</a:t>
            </a:r>
          </a:p>
          <a:p>
            <a:pPr lvl="1"/>
            <a:r>
              <a:rPr lang="en-US" dirty="0"/>
              <a:t>Fine-Tuning (</a:t>
            </a:r>
            <a:r>
              <a:rPr lang="en-US" i="1" dirty="0"/>
              <a:t>predict</a:t>
            </a:r>
            <a:r>
              <a:rPr lang="en-US" dirty="0"/>
              <a:t>)</a:t>
            </a:r>
          </a:p>
          <a:p>
            <a:r>
              <a:rPr lang="en-US" dirty="0"/>
              <a:t>Hard</a:t>
            </a:r>
          </a:p>
          <a:p>
            <a:pPr lvl="1"/>
            <a:r>
              <a:rPr lang="en-US" dirty="0"/>
              <a:t>Pre-training</a:t>
            </a:r>
          </a:p>
          <a:p>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96654"/>
            <a:ext cx="8297935" cy="6569812"/>
          </a:xfrm>
          <a:prstGeom prst="rect">
            <a:avLst/>
          </a:prstGeom>
          <a:ln>
            <a:noFill/>
          </a:ln>
        </p:spPr>
      </p:pic>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1D8CFD-B035-F123-BCE4-CBAAE91B3399}"/>
              </a:ext>
            </a:extLst>
          </p:cNvPr>
          <p:cNvSpPr>
            <a:spLocks noGrp="1"/>
          </p:cNvSpPr>
          <p:nvPr>
            <p:ph type="title"/>
          </p:nvPr>
        </p:nvSpPr>
        <p:spPr/>
        <p:txBody>
          <a:bodyPr/>
          <a:lstStyle/>
          <a:p>
            <a:r>
              <a:rPr lang="en-US" dirty="0"/>
              <a:t>Output from Chatbot</a:t>
            </a:r>
          </a:p>
        </p:txBody>
      </p:sp>
      <p:sp>
        <p:nvSpPr>
          <p:cNvPr id="7" name="Text Placeholder 6">
            <a:extLst>
              <a:ext uri="{FF2B5EF4-FFF2-40B4-BE49-F238E27FC236}">
                <a16:creationId xmlns:a16="http://schemas.microsoft.com/office/drawing/2014/main" id="{D5F30FF5-BCCE-67A2-C134-BC455CC4800D}"/>
              </a:ext>
            </a:extLst>
          </p:cNvPr>
          <p:cNvSpPr>
            <a:spLocks noGrp="1"/>
          </p:cNvSpPr>
          <p:nvPr>
            <p:ph type="body" idx="1"/>
          </p:nvPr>
        </p:nvSpPr>
        <p:spPr/>
        <p:txBody>
          <a:bodyPr/>
          <a:lstStyle/>
          <a:p>
            <a:r>
              <a:rPr lang="en-US" dirty="0"/>
              <a:t>Similarities</a:t>
            </a:r>
          </a:p>
        </p:txBody>
      </p:sp>
      <p:sp>
        <p:nvSpPr>
          <p:cNvPr id="8" name="Content Placeholder 7">
            <a:extLst>
              <a:ext uri="{FF2B5EF4-FFF2-40B4-BE49-F238E27FC236}">
                <a16:creationId xmlns:a16="http://schemas.microsoft.com/office/drawing/2014/main" id="{1B87EBC8-D702-16C9-3568-EC05BB43F855}"/>
              </a:ext>
            </a:extLst>
          </p:cNvPr>
          <p:cNvSpPr>
            <a:spLocks noGrp="1"/>
          </p:cNvSpPr>
          <p:nvPr>
            <p:ph sz="half" idx="2"/>
          </p:nvPr>
        </p:nvSpPr>
        <p:spPr/>
        <p:txBody>
          <a:bodyPr>
            <a:normAutofit fontScale="62500" lnSpcReduction="20000"/>
          </a:bodyPr>
          <a:lstStyle/>
          <a:p>
            <a:r>
              <a:rPr lang="en-US" b="0" i="0" dirty="0">
                <a:solidFill>
                  <a:srgbClr val="000000"/>
                </a:solidFill>
                <a:effectLst/>
                <a:latin typeface="Times" pitchFamily="2" charset="0"/>
              </a:rPr>
              <a:t>As an Assistant, I can tell you that both "Revisiting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Recommender Systems" and "Defense Against Model Extraction Attacks on Recommender Systems" focus on security aspects of recommender systems. The first paper explores injection attacks where the attacker manipulates the recommendation model by injecting malicious data, while the second paper deals with defending against model extraction attacks aimed at extracting sensitive information from the recommender system. Both papers highlight the importance of addressing security vulnerabilities in recommender systems to protect user data and maintain the integrity of the recommendation models.</a:t>
            </a:r>
            <a:endParaRPr lang="en-US" dirty="0"/>
          </a:p>
        </p:txBody>
      </p:sp>
      <p:sp>
        <p:nvSpPr>
          <p:cNvPr id="9" name="Text Placeholder 8">
            <a:extLst>
              <a:ext uri="{FF2B5EF4-FFF2-40B4-BE49-F238E27FC236}">
                <a16:creationId xmlns:a16="http://schemas.microsoft.com/office/drawing/2014/main" id="{C25A65C3-3ABF-D6B2-F523-E3ACB49F7FAC}"/>
              </a:ext>
            </a:extLst>
          </p:cNvPr>
          <p:cNvSpPr>
            <a:spLocks noGrp="1"/>
          </p:cNvSpPr>
          <p:nvPr>
            <p:ph type="body" sz="quarter" idx="3"/>
          </p:nvPr>
        </p:nvSpPr>
        <p:spPr/>
        <p:txBody>
          <a:bodyPr/>
          <a:lstStyle/>
          <a:p>
            <a:r>
              <a:rPr lang="en-US" dirty="0"/>
              <a:t>Differences</a:t>
            </a:r>
          </a:p>
        </p:txBody>
      </p:sp>
      <p:sp>
        <p:nvSpPr>
          <p:cNvPr id="10" name="Content Placeholder 9">
            <a:extLst>
              <a:ext uri="{FF2B5EF4-FFF2-40B4-BE49-F238E27FC236}">
                <a16:creationId xmlns:a16="http://schemas.microsoft.com/office/drawing/2014/main" id="{F6DD2670-FF26-6A2E-061E-D9088670F9D3}"/>
              </a:ext>
            </a:extLst>
          </p:cNvPr>
          <p:cNvSpPr>
            <a:spLocks noGrp="1"/>
          </p:cNvSpPr>
          <p:nvPr>
            <p:ph sz="quarter" idx="4"/>
          </p:nvPr>
        </p:nvSpPr>
        <p:spPr/>
        <p:txBody>
          <a:bodyPr>
            <a:normAutofit fontScale="62500" lnSpcReduction="20000"/>
          </a:bodyPr>
          <a:lstStyle/>
          <a:p>
            <a:r>
              <a:rPr lang="en-US" b="0" i="0" dirty="0">
                <a:solidFill>
                  <a:srgbClr val="000000"/>
                </a:solidFill>
                <a:effectLst/>
                <a:latin typeface="Times" pitchFamily="2" charset="0"/>
              </a:rPr>
              <a:t>"Revisiting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Recommender Systems" focuses on exploring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recommender systems, where the attacker has knowledge about the dataset used to train the target recommendation model. On the other hand, "Defense Against Model Extraction Attacks on Recommender Systems" focuses on strategies to defend against model extraction attacks, where attackers try to extract the architecture or parameters of a recommender system. The former paper deals with adversarial attacks, while the latter focuses on defense mechanisms against a different type of attack.</a:t>
            </a:r>
            <a:endParaRPr lang="en-US" dirty="0"/>
          </a:p>
        </p:txBody>
      </p:sp>
      <p:sp>
        <p:nvSpPr>
          <p:cNvPr id="5" name="Footer Placeholder 4">
            <a:extLst>
              <a:ext uri="{FF2B5EF4-FFF2-40B4-BE49-F238E27FC236}">
                <a16:creationId xmlns:a16="http://schemas.microsoft.com/office/drawing/2014/main" id="{31FF7FD4-70F3-B848-C871-458C2CA6FFF1}"/>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030843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48E0-94D7-42EA-4E9B-890D8A926970}"/>
              </a:ext>
            </a:extLst>
          </p:cNvPr>
          <p:cNvSpPr>
            <a:spLocks noGrp="1"/>
          </p:cNvSpPr>
          <p:nvPr>
            <p:ph type="title"/>
          </p:nvPr>
        </p:nvSpPr>
        <p:spPr/>
        <p:txBody>
          <a:bodyPr/>
          <a:lstStyle/>
          <a:p>
            <a:r>
              <a:rPr lang="en-US" dirty="0"/>
              <a:t>Take-Away Message:</a:t>
            </a:r>
            <a:br>
              <a:rPr lang="en-US" dirty="0"/>
            </a:br>
            <a:r>
              <a:rPr lang="en-US" dirty="0"/>
              <a:t>If you are a researcher or practitioner</a:t>
            </a:r>
          </a:p>
        </p:txBody>
      </p:sp>
      <p:sp>
        <p:nvSpPr>
          <p:cNvPr id="6" name="Content Placeholder 5">
            <a:extLst>
              <a:ext uri="{FF2B5EF4-FFF2-40B4-BE49-F238E27FC236}">
                <a16:creationId xmlns:a16="http://schemas.microsoft.com/office/drawing/2014/main" id="{8EE2523C-D30D-3FAD-EA29-2FEB612E92AF}"/>
              </a:ext>
            </a:extLst>
          </p:cNvPr>
          <p:cNvSpPr>
            <a:spLocks noGrp="1"/>
          </p:cNvSpPr>
          <p:nvPr>
            <p:ph idx="1"/>
          </p:nvPr>
        </p:nvSpPr>
        <p:spPr/>
        <p:txBody>
          <a:bodyPr/>
          <a:lstStyle/>
          <a:p>
            <a:pPr>
              <a:buFont typeface="Wingdings" pitchFamily="2" charset="2"/>
              <a:buChar char="ü"/>
            </a:pPr>
            <a:r>
              <a:rPr lang="en-US" dirty="0">
                <a:solidFill>
                  <a:schemeClr val="bg2">
                    <a:lumMod val="75000"/>
                  </a:schemeClr>
                </a:solidFill>
              </a:rPr>
              <a:t>What can you do right now without too much effort</a:t>
            </a:r>
          </a:p>
          <a:p>
            <a:pPr lvl="1">
              <a:buFont typeface="Wingdings" pitchFamily="2" charset="2"/>
              <a:buChar char="ü"/>
            </a:pPr>
            <a:r>
              <a:rPr lang="en-US" dirty="0">
                <a:solidFill>
                  <a:schemeClr val="bg2">
                    <a:lumMod val="75000"/>
                  </a:schemeClr>
                </a:solidFill>
              </a:rPr>
              <a:t>Off-the-Shelf APIs</a:t>
            </a:r>
          </a:p>
          <a:p>
            <a:pPr lvl="1">
              <a:buFont typeface="Wingdings" pitchFamily="2" charset="2"/>
              <a:buChar char="ü"/>
            </a:pPr>
            <a:r>
              <a:rPr lang="en-US" dirty="0">
                <a:solidFill>
                  <a:schemeClr val="bg2">
                    <a:lumMod val="75000"/>
                  </a:schemeClr>
                </a:solidFill>
              </a:rPr>
              <a:t>Off-the-Shelf Chatbots</a:t>
            </a:r>
          </a:p>
          <a:p>
            <a:pPr>
              <a:buFont typeface="Wingdings" pitchFamily="2" charset="2"/>
              <a:buChar char="ü"/>
            </a:pPr>
            <a:r>
              <a:rPr lang="en-US" dirty="0">
                <a:solidFill>
                  <a:schemeClr val="bg2">
                    <a:lumMod val="75000"/>
                  </a:schemeClr>
                </a:solidFill>
              </a:rPr>
              <a:t>Use case: Academic search domain</a:t>
            </a:r>
          </a:p>
          <a:p>
            <a:pPr lvl="1">
              <a:buFont typeface="Wingdings" pitchFamily="2" charset="2"/>
              <a:buChar char="ü"/>
            </a:pPr>
            <a:r>
              <a:rPr lang="en-US" dirty="0">
                <a:solidFill>
                  <a:schemeClr val="bg2">
                    <a:lumMod val="75000"/>
                  </a:schemeClr>
                </a:solidFill>
              </a:rPr>
              <a:t>Recommendations</a:t>
            </a:r>
          </a:p>
          <a:p>
            <a:pPr lvl="1">
              <a:buFont typeface="Wingdings" pitchFamily="2" charset="2"/>
              <a:buChar char="ü"/>
            </a:pPr>
            <a:r>
              <a:rPr lang="en-US" dirty="0">
                <a:solidFill>
                  <a:schemeClr val="bg2">
                    <a:lumMod val="75000"/>
                  </a:schemeClr>
                </a:solidFill>
              </a:rPr>
              <a:t>Compare and Contrast</a:t>
            </a:r>
          </a:p>
          <a:p>
            <a:pPr>
              <a:buFont typeface="Wingdings" pitchFamily="2" charset="2"/>
              <a:buChar char="Ø"/>
            </a:pPr>
            <a:r>
              <a:rPr lang="en-US" b="1" dirty="0"/>
              <a:t>If you are developing a web site or an app on a phone,</a:t>
            </a:r>
          </a:p>
          <a:p>
            <a:pPr lvl="1"/>
            <a:r>
              <a:rPr lang="en-US" b="1" dirty="0"/>
              <a:t>It is super-easy to use off-the-shelf APIs and chatbots</a:t>
            </a:r>
          </a:p>
          <a:p>
            <a:pPr lvl="1"/>
            <a:endParaRPr lang="en-US" dirty="0"/>
          </a:p>
          <a:p>
            <a:pPr marL="0" indent="0">
              <a:buNone/>
            </a:pPr>
            <a:endParaRPr lang="en-US" dirty="0"/>
          </a:p>
          <a:p>
            <a:pPr lvl="1"/>
            <a:endParaRPr lang="en-US" dirty="0"/>
          </a:p>
        </p:txBody>
      </p:sp>
      <p:sp>
        <p:nvSpPr>
          <p:cNvPr id="5" name="Footer Placeholder 4">
            <a:extLst>
              <a:ext uri="{FF2B5EF4-FFF2-40B4-BE49-F238E27FC236}">
                <a16:creationId xmlns:a16="http://schemas.microsoft.com/office/drawing/2014/main" id="{1913DDCD-D167-BA27-F2E8-41D11B6E05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356415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ECA-1063-47DD-CF01-2705A94E6F6E}"/>
              </a:ext>
            </a:extLst>
          </p:cNvPr>
          <p:cNvSpPr>
            <a:spLocks noGrp="1"/>
          </p:cNvSpPr>
          <p:nvPr>
            <p:ph type="title"/>
          </p:nvPr>
        </p:nvSpPr>
        <p:spPr/>
        <p:txBody>
          <a:bodyPr/>
          <a:lstStyle/>
          <a:p>
            <a:r>
              <a:rPr lang="en-US" dirty="0"/>
              <a:t>Easy: NLP</a:t>
            </a:r>
          </a:p>
        </p:txBody>
      </p:sp>
      <p:sp>
        <p:nvSpPr>
          <p:cNvPr id="6" name="Content Placeholder 5">
            <a:extLst>
              <a:ext uri="{FF2B5EF4-FFF2-40B4-BE49-F238E27FC236}">
                <a16:creationId xmlns:a16="http://schemas.microsoft.com/office/drawing/2014/main" id="{7230CB8B-8C9A-5956-C36A-F1B210D875B2}"/>
              </a:ext>
            </a:extLst>
          </p:cNvPr>
          <p:cNvSpPr>
            <a:spLocks noGrp="1"/>
          </p:cNvSpPr>
          <p:nvPr>
            <p:ph idx="1"/>
          </p:nvPr>
        </p:nvSpPr>
        <p:spPr/>
        <p:txBody>
          <a:bodyPr/>
          <a:lstStyle/>
          <a:p>
            <a:r>
              <a:rPr lang="en-US" dirty="0"/>
              <a:t>Prompt engineering</a:t>
            </a:r>
          </a:p>
          <a:p>
            <a:r>
              <a:rPr lang="en-US" dirty="0"/>
              <a:t>Inference (predict)</a:t>
            </a:r>
          </a:p>
          <a:p>
            <a:r>
              <a:rPr lang="en-US" dirty="0"/>
              <a:t>Fine-tuning (fit)</a:t>
            </a:r>
          </a:p>
        </p:txBody>
      </p:sp>
      <p:sp>
        <p:nvSpPr>
          <p:cNvPr id="5" name="Footer Placeholder 4">
            <a:extLst>
              <a:ext uri="{FF2B5EF4-FFF2-40B4-BE49-F238E27FC236}">
                <a16:creationId xmlns:a16="http://schemas.microsoft.com/office/drawing/2014/main" id="{AB38A5A3-D796-9831-9BE1-3D583A923E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862288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9643B6-93B2-58FE-6559-C29B9BA4FA0A}"/>
              </a:ext>
            </a:extLst>
          </p:cNvPr>
          <p:cNvSpPr>
            <a:spLocks noGrp="1"/>
          </p:cNvSpPr>
          <p:nvPr>
            <p:ph type="title"/>
          </p:nvPr>
        </p:nvSpPr>
        <p:spPr/>
        <p:txBody>
          <a:bodyPr>
            <a:normAutofit fontScale="90000"/>
          </a:bodyPr>
          <a:lstStyle/>
          <a:p>
            <a:r>
              <a:rPr lang="en-US" sz="5400" dirty="0"/>
              <a:t>Prompt Engineering</a:t>
            </a:r>
            <a:br>
              <a:rPr lang="en-US" sz="5400" dirty="0"/>
            </a:br>
            <a:r>
              <a:rPr lang="en-US" sz="3600" dirty="0"/>
              <a:t>(and disintermediating web-search)</a:t>
            </a:r>
            <a:endParaRPr lang="en-US" sz="5400" dirty="0"/>
          </a:p>
        </p:txBody>
      </p:sp>
      <p:sp>
        <p:nvSpPr>
          <p:cNvPr id="4" name="Content Placeholder 3">
            <a:extLst>
              <a:ext uri="{FF2B5EF4-FFF2-40B4-BE49-F238E27FC236}">
                <a16:creationId xmlns:a16="http://schemas.microsoft.com/office/drawing/2014/main" id="{CD1DF7A1-908F-00E0-38DF-83927BB651C3}"/>
              </a:ext>
            </a:extLst>
          </p:cNvPr>
          <p:cNvSpPr>
            <a:spLocks noGrp="1"/>
          </p:cNvSpPr>
          <p:nvPr>
            <p:ph idx="1"/>
          </p:nvPr>
        </p:nvSpPr>
        <p:spPr/>
        <p:txBody>
          <a:bodyPr/>
          <a:lstStyle/>
          <a:p>
            <a:r>
              <a:rPr lang="en-US" dirty="0"/>
              <a:t>Super-Popular (100+ million users)</a:t>
            </a:r>
          </a:p>
          <a:p>
            <a:pPr lvl="1"/>
            <a:r>
              <a:rPr lang="en-US" dirty="0"/>
              <a:t>Most successful (rapid) adoption of any web app ever</a:t>
            </a:r>
          </a:p>
          <a:p>
            <a:r>
              <a:rPr lang="en-US" dirty="0"/>
              <a:t>Super-Easy</a:t>
            </a:r>
          </a:p>
          <a:p>
            <a:pPr lvl="1"/>
            <a:r>
              <a:rPr lang="en-US" dirty="0"/>
              <a:t>Easier than Fine-Tuning (and Inference)</a:t>
            </a:r>
          </a:p>
          <a:p>
            <a:r>
              <a:rPr lang="en-US" dirty="0"/>
              <a:t>Use Cases</a:t>
            </a:r>
          </a:p>
          <a:p>
            <a:pPr lvl="1"/>
            <a:r>
              <a:rPr lang="en-US" dirty="0"/>
              <a:t>“Helping” with homework: </a:t>
            </a:r>
          </a:p>
          <a:p>
            <a:pPr lvl="2"/>
            <a:r>
              <a:rPr lang="en-US" dirty="0"/>
              <a:t>Cheating (?)</a:t>
            </a:r>
          </a:p>
          <a:p>
            <a:pPr lvl="1"/>
            <a:r>
              <a:rPr lang="en-US" dirty="0"/>
              <a:t>Documentation: </a:t>
            </a:r>
          </a:p>
          <a:p>
            <a:pPr lvl="2"/>
            <a:r>
              <a:rPr lang="en-US" dirty="0"/>
              <a:t>Alternative to stack overflow</a:t>
            </a:r>
          </a:p>
          <a:p>
            <a:endParaRPr lang="en-US" dirty="0"/>
          </a:p>
        </p:txBody>
      </p:sp>
      <p:sp>
        <p:nvSpPr>
          <p:cNvPr id="2" name="Footer Placeholder 1">
            <a:extLst>
              <a:ext uri="{FF2B5EF4-FFF2-40B4-BE49-F238E27FC236}">
                <a16:creationId xmlns:a16="http://schemas.microsoft.com/office/drawing/2014/main" id="{6F4DB40B-F11B-68C8-8FBC-3E323F3CD10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51440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6453-7B0A-40FA-F5FF-9606996300AB}"/>
              </a:ext>
            </a:extLst>
          </p:cNvPr>
          <p:cNvSpPr>
            <a:spLocks noGrp="1"/>
          </p:cNvSpPr>
          <p:nvPr>
            <p:ph type="title"/>
          </p:nvPr>
        </p:nvSpPr>
        <p:spPr/>
        <p:txBody>
          <a:bodyPr/>
          <a:lstStyle/>
          <a:p>
            <a:r>
              <a:rPr lang="en-US" dirty="0"/>
              <a:t>“Helping” with homework: Cheating (?)</a:t>
            </a:r>
          </a:p>
        </p:txBody>
      </p:sp>
      <p:sp>
        <p:nvSpPr>
          <p:cNvPr id="4" name="Content Placeholder 3">
            <a:extLst>
              <a:ext uri="{FF2B5EF4-FFF2-40B4-BE49-F238E27FC236}">
                <a16:creationId xmlns:a16="http://schemas.microsoft.com/office/drawing/2014/main" id="{DC0D90C8-D417-8EB6-E8EE-8F844BC3D312}"/>
              </a:ext>
            </a:extLst>
          </p:cNvPr>
          <p:cNvSpPr>
            <a:spLocks noGrp="1"/>
          </p:cNvSpPr>
          <p:nvPr>
            <p:ph idx="1"/>
          </p:nvPr>
        </p:nvSpPr>
        <p:spPr/>
        <p:txBody>
          <a:bodyPr>
            <a:normAutofit lnSpcReduction="10000"/>
          </a:bodyPr>
          <a:lstStyle/>
          <a:p>
            <a:r>
              <a:rPr lang="en-US" b="1" i="1" dirty="0"/>
              <a:t>Collaborate</a:t>
            </a:r>
            <a:r>
              <a:rPr lang="en-US" dirty="0"/>
              <a:t> with students on essays</a:t>
            </a:r>
          </a:p>
          <a:p>
            <a:pPr lvl="1"/>
            <a:r>
              <a:rPr lang="en-US" b="0" i="1" dirty="0">
                <a:solidFill>
                  <a:srgbClr val="333333"/>
                </a:solidFill>
                <a:effectLst/>
                <a:latin typeface="Noto Sans" panose="020B0502040504020204" pitchFamily="34" charset="0"/>
              </a:rPr>
              <a:t>You have no idea how much we’re using </a:t>
            </a:r>
            <a:r>
              <a:rPr lang="en-US" b="0" i="1" dirty="0" err="1">
                <a:solidFill>
                  <a:srgbClr val="333333"/>
                </a:solidFill>
                <a:effectLst/>
                <a:latin typeface="Noto Sans" panose="020B0502040504020204" pitchFamily="34" charset="0"/>
              </a:rPr>
              <a:t>ChatGPT</a:t>
            </a:r>
            <a:endParaRPr lang="en-US" b="0" i="1" dirty="0">
              <a:solidFill>
                <a:srgbClr val="333333"/>
              </a:solidFill>
              <a:effectLst/>
              <a:latin typeface="Noto Sans" panose="020B0502040504020204" pitchFamily="34" charset="0"/>
            </a:endParaRPr>
          </a:p>
          <a:p>
            <a:pPr lvl="1"/>
            <a:r>
              <a:rPr lang="en-US" dirty="0">
                <a:solidFill>
                  <a:srgbClr val="333333"/>
                </a:solidFill>
                <a:latin typeface="Noto Sans" panose="020B0502040504020204" pitchFamily="34" charset="0"/>
              </a:rPr>
              <a:t>Cheating?</a:t>
            </a:r>
          </a:p>
          <a:p>
            <a:r>
              <a:rPr lang="en-US" b="0" i="0" dirty="0" err="1">
                <a:solidFill>
                  <a:srgbClr val="333333"/>
                </a:solidFill>
                <a:effectLst/>
                <a:latin typeface="Noto Sans" panose="020B0502040504020204" pitchFamily="34" charset="0"/>
              </a:rPr>
              <a:t>ChatGPT</a:t>
            </a:r>
            <a:r>
              <a:rPr lang="en-US" b="0" i="0" dirty="0">
                <a:solidFill>
                  <a:srgbClr val="333333"/>
                </a:solidFill>
                <a:effectLst/>
                <a:latin typeface="Noto Sans" panose="020B0502040504020204" pitchFamily="34" charset="0"/>
              </a:rPr>
              <a:t> is better for some tasks</a:t>
            </a:r>
          </a:p>
          <a:p>
            <a:pPr lvl="1"/>
            <a:r>
              <a:rPr lang="en-US" b="0" i="0" dirty="0">
                <a:solidFill>
                  <a:srgbClr val="333333"/>
                </a:solidFill>
                <a:effectLst/>
                <a:latin typeface="Noto Sans" panose="020B0502040504020204" pitchFamily="34" charset="0"/>
              </a:rPr>
              <a:t>Good: thesis statements, outlines</a:t>
            </a:r>
          </a:p>
          <a:p>
            <a:pPr lvl="1"/>
            <a:r>
              <a:rPr lang="en-US" dirty="0">
                <a:solidFill>
                  <a:srgbClr val="333333"/>
                </a:solidFill>
                <a:latin typeface="Noto Sans" panose="020B0502040504020204" pitchFamily="34" charset="0"/>
              </a:rPr>
              <a:t>Bad:  capture student’s voice</a:t>
            </a:r>
          </a:p>
          <a:p>
            <a:pPr lvl="1"/>
            <a:r>
              <a:rPr lang="en-US" dirty="0">
                <a:solidFill>
                  <a:srgbClr val="333333"/>
                </a:solidFill>
                <a:latin typeface="Noto Sans" panose="020B0502040504020204" pitchFamily="34" charset="0"/>
              </a:rPr>
              <a:t>Worse: quotes</a:t>
            </a:r>
          </a:p>
          <a:p>
            <a:r>
              <a:rPr lang="en-US" b="0" i="0" dirty="0">
                <a:solidFill>
                  <a:srgbClr val="333333"/>
                </a:solidFill>
                <a:effectLst/>
                <a:latin typeface="Noto Sans" panose="020B0502040504020204" pitchFamily="34" charset="0"/>
              </a:rPr>
              <a:t>Learning opportunity:</a:t>
            </a:r>
          </a:p>
          <a:p>
            <a:pPr lvl="1"/>
            <a:r>
              <a:rPr lang="en-US" b="0" i="0" dirty="0">
                <a:solidFill>
                  <a:srgbClr val="333333"/>
                </a:solidFill>
                <a:effectLst/>
                <a:latin typeface="Noto Sans" panose="020B0502040504020204" pitchFamily="34" charset="0"/>
              </a:rPr>
              <a:t>How to decompose writing to subtasks</a:t>
            </a:r>
          </a:p>
          <a:p>
            <a:pPr lvl="1"/>
            <a:r>
              <a:rPr lang="en-US" dirty="0">
                <a:solidFill>
                  <a:srgbClr val="333333"/>
                </a:solidFill>
                <a:latin typeface="Noto Sans" panose="020B0502040504020204" pitchFamily="34" charset="0"/>
              </a:rPr>
              <a:t>Collaboration is great, </a:t>
            </a:r>
          </a:p>
          <a:p>
            <a:pPr lvl="2"/>
            <a:r>
              <a:rPr lang="en-US" dirty="0">
                <a:solidFill>
                  <a:srgbClr val="333333"/>
                </a:solidFill>
                <a:latin typeface="Noto Sans" panose="020B0502040504020204" pitchFamily="34" charset="0"/>
              </a:rPr>
              <a:t>but student is responsible for end-product</a:t>
            </a:r>
          </a:p>
        </p:txBody>
      </p:sp>
      <p:sp>
        <p:nvSpPr>
          <p:cNvPr id="5" name="Date Placeholder 4">
            <a:extLst>
              <a:ext uri="{FF2B5EF4-FFF2-40B4-BE49-F238E27FC236}">
                <a16:creationId xmlns:a16="http://schemas.microsoft.com/office/drawing/2014/main" id="{A7C321DA-7B86-DD58-9D18-981225943C43}"/>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D75EB863-88BE-C02A-7F99-F229C1C9C56D}"/>
              </a:ext>
            </a:extLst>
          </p:cNvPr>
          <p:cNvSpPr>
            <a:spLocks noGrp="1"/>
          </p:cNvSpPr>
          <p:nvPr>
            <p:ph type="sldNum" sz="quarter" idx="12"/>
          </p:nvPr>
        </p:nvSpPr>
        <p:spPr/>
        <p:txBody>
          <a:bodyPr/>
          <a:lstStyle/>
          <a:p>
            <a:fld id="{9A3E5643-D884-694F-ADCB-3F4DA390586C}" type="slidenum">
              <a:rPr lang="en-US" smtClean="0"/>
              <a:t>14</a:t>
            </a:fld>
            <a:endParaRPr lang="en-US" dirty="0"/>
          </a:p>
        </p:txBody>
      </p:sp>
      <p:pic>
        <p:nvPicPr>
          <p:cNvPr id="3076" name="Picture 4">
            <a:extLst>
              <a:ext uri="{FF2B5EF4-FFF2-40B4-BE49-F238E27FC236}">
                <a16:creationId xmlns:a16="http://schemas.microsoft.com/office/drawing/2014/main" id="{DEF113A4-9D48-F406-C49F-8DE914FF2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798685" y="1642288"/>
            <a:ext cx="2279433" cy="2279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4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74FCC-0C6C-062D-A153-D7C85D77ECFB}"/>
              </a:ext>
            </a:extLst>
          </p:cNvPr>
          <p:cNvSpPr>
            <a:spLocks noGrp="1"/>
          </p:cNvSpPr>
          <p:nvPr>
            <p:ph type="title"/>
          </p:nvPr>
        </p:nvSpPr>
        <p:spPr/>
        <p:txBody>
          <a:bodyPr/>
          <a:lstStyle/>
          <a:p>
            <a:r>
              <a:rPr lang="en-US" dirty="0"/>
              <a:t>Disintermediating Google, Stack Overflow</a:t>
            </a:r>
          </a:p>
        </p:txBody>
      </p:sp>
      <p:sp>
        <p:nvSpPr>
          <p:cNvPr id="3" name="Content Placeholder 2">
            <a:extLst>
              <a:ext uri="{FF2B5EF4-FFF2-40B4-BE49-F238E27FC236}">
                <a16:creationId xmlns:a16="http://schemas.microsoft.com/office/drawing/2014/main" id="{1DEFEB49-C173-914D-1891-50EF23AC042B}"/>
              </a:ext>
            </a:extLst>
          </p:cNvPr>
          <p:cNvSpPr>
            <a:spLocks noGrp="1"/>
          </p:cNvSpPr>
          <p:nvPr>
            <p:ph idx="1"/>
          </p:nvPr>
        </p:nvSpPr>
        <p:spPr/>
        <p:txBody>
          <a:bodyPr/>
          <a:lstStyle/>
          <a:p>
            <a:r>
              <a:rPr lang="en-US" dirty="0"/>
              <a:t>Google </a:t>
            </a:r>
            <a:r>
              <a:rPr lang="en-US" dirty="0">
                <a:sym typeface="Wingdings" pitchFamily="2" charset="2"/>
              </a:rPr>
              <a:t> Stack Overflow  Instant Answers  </a:t>
            </a:r>
            <a:r>
              <a:rPr lang="en-US" dirty="0" err="1">
                <a:sym typeface="Wingdings" pitchFamily="2" charset="2"/>
              </a:rPr>
              <a:t>ChatBot</a:t>
            </a:r>
            <a:endParaRPr lang="en-US" dirty="0"/>
          </a:p>
        </p:txBody>
      </p:sp>
      <p:sp>
        <p:nvSpPr>
          <p:cNvPr id="4" name="Footer Placeholder 3">
            <a:extLst>
              <a:ext uri="{FF2B5EF4-FFF2-40B4-BE49-F238E27FC236}">
                <a16:creationId xmlns:a16="http://schemas.microsoft.com/office/drawing/2014/main" id="{1B18073F-359A-E992-ABAB-9A938553AA35}"/>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540973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D0DD1FA-00D2-0B5E-C8D4-B1E26783A549}"/>
              </a:ext>
            </a:extLst>
          </p:cNvPr>
          <p:cNvSpPr>
            <a:spLocks noGrp="1"/>
          </p:cNvSpPr>
          <p:nvPr>
            <p:ph type="ftr" sz="quarter" idx="11"/>
          </p:nvPr>
        </p:nvSpPr>
        <p:spPr/>
        <p:txBody>
          <a:bodyPr/>
          <a:lstStyle/>
          <a:p>
            <a:r>
              <a:rPr lang="en-US"/>
              <a:t>https://github.com/kwchurch/CIKM_2023_tutorial</a:t>
            </a:r>
          </a:p>
        </p:txBody>
      </p:sp>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idx="4294967295"/>
          </p:nvPr>
        </p:nvPicPr>
        <p:blipFill>
          <a:blip r:embed="rId2"/>
          <a:stretch>
            <a:fillRect/>
          </a:stretch>
        </p:blipFill>
        <p:spPr>
          <a:xfrm>
            <a:off x="2069961" y="0"/>
            <a:ext cx="9154048" cy="6436954"/>
          </a:xfrm>
        </p:spPr>
      </p:pic>
    </p:spTree>
    <p:extLst>
      <p:ext uri="{BB962C8B-B14F-4D97-AF65-F5344CB8AC3E}">
        <p14:creationId xmlns:p14="http://schemas.microsoft.com/office/powerpoint/2010/main" val="549988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A9F04-D256-67C1-AB0C-71479E97B1C3}"/>
              </a:ext>
            </a:extLst>
          </p:cNvPr>
          <p:cNvSpPr>
            <a:spLocks noGrp="1"/>
          </p:cNvSpPr>
          <p:nvPr>
            <p:ph type="title"/>
          </p:nvPr>
        </p:nvSpPr>
        <p:spPr/>
        <p:txBody>
          <a:bodyPr/>
          <a:lstStyle/>
          <a:p>
            <a:r>
              <a:rPr lang="en-US" dirty="0"/>
              <a:t>Replacing Stack Overflow with </a:t>
            </a:r>
            <a:r>
              <a:rPr lang="en-US" dirty="0" err="1"/>
              <a:t>ChatGPT</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sz="half" idx="1"/>
          </p:nvPr>
        </p:nvPicPr>
        <p:blipFill>
          <a:blip r:embed="rId2"/>
          <a:stretch>
            <a:fillRect/>
          </a:stretch>
        </p:blipFill>
        <p:spPr>
          <a:xfrm>
            <a:off x="838200" y="2179264"/>
            <a:ext cx="5181600" cy="3644059"/>
          </a:xfrm>
        </p:spPr>
      </p:pic>
      <p:pic>
        <p:nvPicPr>
          <p:cNvPr id="7" name="Content Placeholder 6" descr="A screenshot of a computer error message&#10;&#10;Description automatically generated">
            <a:extLst>
              <a:ext uri="{FF2B5EF4-FFF2-40B4-BE49-F238E27FC236}">
                <a16:creationId xmlns:a16="http://schemas.microsoft.com/office/drawing/2014/main" id="{4963BA09-EF70-890B-1C90-B90711B2838E}"/>
              </a:ext>
            </a:extLst>
          </p:cNvPr>
          <p:cNvPicPr>
            <a:picLocks noGrp="1" noChangeAspect="1"/>
          </p:cNvPicPr>
          <p:nvPr>
            <p:ph sz="half" idx="2"/>
          </p:nvPr>
        </p:nvPicPr>
        <p:blipFill>
          <a:blip r:embed="rId3"/>
          <a:stretch>
            <a:fillRect/>
          </a:stretch>
        </p:blipFill>
        <p:spPr>
          <a:xfrm>
            <a:off x="6172200" y="2092149"/>
            <a:ext cx="5181600" cy="3818290"/>
          </a:xfrm>
        </p:spPr>
      </p:pic>
      <p:sp>
        <p:nvSpPr>
          <p:cNvPr id="4" name="Footer Placeholder 3">
            <a:extLst>
              <a:ext uri="{FF2B5EF4-FFF2-40B4-BE49-F238E27FC236}">
                <a16:creationId xmlns:a16="http://schemas.microsoft.com/office/drawing/2014/main" id="{9D0DD1FA-00D2-0B5E-C8D4-B1E26783A54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025022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E9E64-63F7-6164-7A80-BBE737C24D73}"/>
              </a:ext>
            </a:extLst>
          </p:cNvPr>
          <p:cNvSpPr>
            <a:spLocks noGrp="1"/>
          </p:cNvSpPr>
          <p:nvPr>
            <p:ph type="title"/>
          </p:nvPr>
        </p:nvSpPr>
        <p:spPr/>
        <p:txBody>
          <a:bodyPr>
            <a:normAutofit/>
          </a:bodyPr>
          <a:lstStyle/>
          <a:p>
            <a:r>
              <a:rPr lang="en-US" dirty="0"/>
              <a:t>I may be old-fashioned,</a:t>
            </a:r>
            <a:br>
              <a:rPr lang="en-US" dirty="0"/>
            </a:br>
            <a:r>
              <a:rPr lang="en-US" dirty="0"/>
              <a:t>but I still use Stack Overflow…</a:t>
            </a:r>
          </a:p>
        </p:txBody>
      </p:sp>
      <p:pic>
        <p:nvPicPr>
          <p:cNvPr id="6" name="Content Placeholder 5" descr="A screenshot of a computer&#10;&#10;Description automatically generated">
            <a:extLst>
              <a:ext uri="{FF2B5EF4-FFF2-40B4-BE49-F238E27FC236}">
                <a16:creationId xmlns:a16="http://schemas.microsoft.com/office/drawing/2014/main" id="{2547F540-0D7C-50F1-715F-677E0A36864D}"/>
              </a:ext>
            </a:extLst>
          </p:cNvPr>
          <p:cNvPicPr>
            <a:picLocks noGrp="1" noChangeAspect="1"/>
          </p:cNvPicPr>
          <p:nvPr>
            <p:ph sz="half" idx="1"/>
          </p:nvPr>
        </p:nvPicPr>
        <p:blipFill>
          <a:blip r:embed="rId2"/>
          <a:stretch>
            <a:fillRect/>
          </a:stretch>
        </p:blipFill>
        <p:spPr>
          <a:xfrm>
            <a:off x="838200" y="2720036"/>
            <a:ext cx="5181600" cy="2562516"/>
          </a:xfrm>
        </p:spPr>
      </p:pic>
      <p:sp>
        <p:nvSpPr>
          <p:cNvPr id="7" name="Content Placeholder 6">
            <a:extLst>
              <a:ext uri="{FF2B5EF4-FFF2-40B4-BE49-F238E27FC236}">
                <a16:creationId xmlns:a16="http://schemas.microsoft.com/office/drawing/2014/main" id="{0F764889-0E70-7890-8F21-C8D36A54B3D3}"/>
              </a:ext>
            </a:extLst>
          </p:cNvPr>
          <p:cNvSpPr>
            <a:spLocks noGrp="1"/>
          </p:cNvSpPr>
          <p:nvPr>
            <p:ph sz="half" idx="2"/>
          </p:nvPr>
        </p:nvSpPr>
        <p:spPr/>
        <p:txBody>
          <a:bodyPr>
            <a:normAutofit fontScale="85000" lnSpcReduction="20000"/>
          </a:bodyPr>
          <a:lstStyle/>
          <a:p>
            <a:r>
              <a:rPr lang="en-US" dirty="0"/>
              <a:t>Advantages of Stack Overflow</a:t>
            </a:r>
          </a:p>
          <a:p>
            <a:pPr lvl="1"/>
            <a:r>
              <a:rPr lang="en-US" dirty="0"/>
              <a:t>Behavioral signals: logs, votes</a:t>
            </a:r>
          </a:p>
          <a:p>
            <a:pPr lvl="1"/>
            <a:r>
              <a:rPr lang="en-US" dirty="0"/>
              <a:t>Wisdom of the crowd</a:t>
            </a:r>
          </a:p>
          <a:p>
            <a:pPr lvl="1"/>
            <a:r>
              <a:rPr lang="en-US" dirty="0"/>
              <a:t>Feedback to developers</a:t>
            </a:r>
          </a:p>
          <a:p>
            <a:pPr lvl="2"/>
            <a:r>
              <a:rPr lang="en-US" dirty="0"/>
              <a:t>Bug Reports</a:t>
            </a:r>
          </a:p>
          <a:p>
            <a:pPr lvl="3"/>
            <a:r>
              <a:rPr lang="en-US" dirty="0"/>
              <a:t>with stats (prioritization)</a:t>
            </a:r>
          </a:p>
          <a:p>
            <a:pPr lvl="3"/>
            <a:r>
              <a:rPr lang="en-US" dirty="0"/>
              <a:t>and workarounds (with votes)</a:t>
            </a:r>
          </a:p>
          <a:p>
            <a:r>
              <a:rPr lang="en-US" dirty="0"/>
              <a:t>Web search</a:t>
            </a:r>
          </a:p>
          <a:p>
            <a:pPr lvl="1"/>
            <a:r>
              <a:rPr lang="en-US" dirty="0"/>
              <a:t>Solitaire</a:t>
            </a:r>
          </a:p>
          <a:p>
            <a:pPr lvl="1"/>
            <a:r>
              <a:rPr lang="en-US" dirty="0"/>
              <a:t>Multi-player game (auction)</a:t>
            </a:r>
          </a:p>
          <a:p>
            <a:r>
              <a:rPr lang="en-US" dirty="0"/>
              <a:t>If we lose stack Overflow</a:t>
            </a:r>
          </a:p>
          <a:p>
            <a:pPr lvl="1"/>
            <a:r>
              <a:rPr lang="en-US" dirty="0"/>
              <a:t>Developers will suffer</a:t>
            </a:r>
          </a:p>
          <a:p>
            <a:r>
              <a:rPr lang="en-US" dirty="0"/>
              <a:t>Where does </a:t>
            </a:r>
            <a:r>
              <a:rPr lang="en-US" dirty="0" err="1"/>
              <a:t>ChatGPT</a:t>
            </a:r>
            <a:r>
              <a:rPr lang="en-US" dirty="0"/>
              <a:t> get its content?</a:t>
            </a:r>
          </a:p>
          <a:p>
            <a:pPr lvl="1"/>
            <a:r>
              <a:rPr lang="en-US" dirty="0"/>
              <a:t>Stack Overflow?</a:t>
            </a:r>
          </a:p>
        </p:txBody>
      </p:sp>
      <p:sp>
        <p:nvSpPr>
          <p:cNvPr id="2" name="Footer Placeholder 1">
            <a:extLst>
              <a:ext uri="{FF2B5EF4-FFF2-40B4-BE49-F238E27FC236}">
                <a16:creationId xmlns:a16="http://schemas.microsoft.com/office/drawing/2014/main" id="{2B28F677-A3FC-EACB-2A74-AE6F52C8329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45633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2C001-3B75-C8C8-BBE1-1D2C80B13E3A}"/>
              </a:ext>
            </a:extLst>
          </p:cNvPr>
          <p:cNvSpPr>
            <a:spLocks noGrp="1"/>
          </p:cNvSpPr>
          <p:nvPr>
            <p:ph type="ctrTitle"/>
          </p:nvPr>
        </p:nvSpPr>
        <p:spPr/>
        <p:txBody>
          <a:bodyPr/>
          <a:lstStyle/>
          <a:p>
            <a:r>
              <a:rPr lang="en-US" dirty="0"/>
              <a:t>Decomposing a big problem into subtasks</a:t>
            </a:r>
          </a:p>
        </p:txBody>
      </p:sp>
      <p:sp>
        <p:nvSpPr>
          <p:cNvPr id="6" name="Subtitle 5">
            <a:extLst>
              <a:ext uri="{FF2B5EF4-FFF2-40B4-BE49-F238E27FC236}">
                <a16:creationId xmlns:a16="http://schemas.microsoft.com/office/drawing/2014/main" id="{BFA10978-6B5D-E042-3A6F-AF52C7457491}"/>
              </a:ext>
            </a:extLst>
          </p:cNvPr>
          <p:cNvSpPr>
            <a:spLocks noGrp="1"/>
          </p:cNvSpPr>
          <p:nvPr>
            <p:ph type="subTitle" idx="1"/>
          </p:nvPr>
        </p:nvSpPr>
        <p:spPr/>
        <p:txBody>
          <a:bodyPr>
            <a:normAutofit/>
          </a:bodyPr>
          <a:lstStyle/>
          <a:p>
            <a:r>
              <a:rPr lang="en-US" sz="4400" dirty="0"/>
              <a:t>(Not Easy)</a:t>
            </a:r>
          </a:p>
        </p:txBody>
      </p:sp>
      <p:sp>
        <p:nvSpPr>
          <p:cNvPr id="5" name="Footer Placeholder 4">
            <a:extLst>
              <a:ext uri="{FF2B5EF4-FFF2-40B4-BE49-F238E27FC236}">
                <a16:creationId xmlns:a16="http://schemas.microsoft.com/office/drawing/2014/main" id="{45E2AE44-5184-6A8A-44A9-A7322A3D40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114423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0D94-C475-57BD-AB3C-69583FB22BE2}"/>
              </a:ext>
            </a:extLst>
          </p:cNvPr>
          <p:cNvSpPr>
            <a:spLocks noGrp="1"/>
          </p:cNvSpPr>
          <p:nvPr>
            <p:ph type="title"/>
          </p:nvPr>
        </p:nvSpPr>
        <p:spPr/>
        <p:txBody>
          <a:bodyPr/>
          <a:lstStyle/>
          <a:p>
            <a:r>
              <a:rPr lang="en-US" dirty="0"/>
              <a:t>Easy - IR</a:t>
            </a:r>
          </a:p>
        </p:txBody>
      </p:sp>
      <p:sp>
        <p:nvSpPr>
          <p:cNvPr id="3" name="Content Placeholder 2">
            <a:extLst>
              <a:ext uri="{FF2B5EF4-FFF2-40B4-BE49-F238E27FC236}">
                <a16:creationId xmlns:a16="http://schemas.microsoft.com/office/drawing/2014/main" id="{F078BBDF-8C53-4ADE-7421-446905A58C43}"/>
              </a:ext>
            </a:extLst>
          </p:cNvPr>
          <p:cNvSpPr>
            <a:spLocks noGrp="1"/>
          </p:cNvSpPr>
          <p:nvPr>
            <p:ph idx="1"/>
          </p:nvPr>
        </p:nvSpPr>
        <p:spPr/>
        <p:txBody>
          <a:bodyPr>
            <a:normAutofit/>
          </a:bodyPr>
          <a:lstStyle/>
          <a:p>
            <a:r>
              <a:rPr lang="en-US" dirty="0"/>
              <a:t>Inverted index solutions</a:t>
            </a:r>
          </a:p>
          <a:p>
            <a:pPr lvl="1"/>
            <a:r>
              <a:rPr lang="en-US" dirty="0"/>
              <a:t>Elastic Search, </a:t>
            </a:r>
            <a:r>
              <a:rPr lang="en-US" dirty="0" err="1"/>
              <a:t>Solr</a:t>
            </a:r>
            <a:r>
              <a:rPr lang="en-US" dirty="0"/>
              <a:t>, Lucene</a:t>
            </a:r>
          </a:p>
          <a:p>
            <a:pPr lvl="1"/>
            <a:r>
              <a:rPr lang="en-US" dirty="0"/>
              <a:t>SQL-contains</a:t>
            </a:r>
          </a:p>
          <a:p>
            <a:r>
              <a:rPr lang="en-US" dirty="0"/>
              <a:t>Basic multilingual support</a:t>
            </a:r>
          </a:p>
          <a:p>
            <a:r>
              <a:rPr lang="en-US" dirty="0"/>
              <a:t>Out-of-the-box ranking</a:t>
            </a:r>
          </a:p>
          <a:p>
            <a:r>
              <a:rPr lang="en-US" dirty="0"/>
              <a:t>Available UX frameworks</a:t>
            </a:r>
          </a:p>
          <a:p>
            <a:r>
              <a:rPr lang="en-US" dirty="0"/>
              <a:t>Lots of open-source solutions</a:t>
            </a:r>
          </a:p>
          <a:p>
            <a:r>
              <a:rPr lang="en-US" dirty="0"/>
              <a:t>APIs</a:t>
            </a:r>
          </a:p>
          <a:p>
            <a:endParaRPr lang="en-US" dirty="0"/>
          </a:p>
          <a:p>
            <a:pPr lvl="1"/>
            <a:endParaRPr lang="en-US" dirty="0"/>
          </a:p>
        </p:txBody>
      </p:sp>
    </p:spTree>
    <p:extLst>
      <p:ext uri="{BB962C8B-B14F-4D97-AF65-F5344CB8AC3E}">
        <p14:creationId xmlns:p14="http://schemas.microsoft.com/office/powerpoint/2010/main" val="3515729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F5FAEFB-661E-8D5F-D52F-53C8F589AB62}"/>
              </a:ext>
            </a:extLst>
          </p:cNvPr>
          <p:cNvSpPr>
            <a:spLocks noGrp="1"/>
          </p:cNvSpPr>
          <p:nvPr>
            <p:ph type="ftr" sz="quarter" idx="11"/>
          </p:nvPr>
        </p:nvSpPr>
        <p:spPr/>
        <p:txBody>
          <a:bodyPr/>
          <a:lstStyle/>
          <a:p>
            <a:r>
              <a:rPr lang="en-US"/>
              <a:t>https://github.com/kwchurch/CIKM_2023_tutorial</a:t>
            </a:r>
          </a:p>
        </p:txBody>
      </p:sp>
      <p:pic>
        <p:nvPicPr>
          <p:cNvPr id="6" name="Content Placeholder 5" descr="A screenshot of a computer&#10;&#10;Description automatically generated">
            <a:extLst>
              <a:ext uri="{FF2B5EF4-FFF2-40B4-BE49-F238E27FC236}">
                <a16:creationId xmlns:a16="http://schemas.microsoft.com/office/drawing/2014/main" id="{536F99BB-6A23-226F-E59D-20F02D09242A}"/>
              </a:ext>
            </a:extLst>
          </p:cNvPr>
          <p:cNvPicPr>
            <a:picLocks noGrp="1" noChangeAspect="1"/>
          </p:cNvPicPr>
          <p:nvPr>
            <p:ph idx="4294967295"/>
          </p:nvPr>
        </p:nvPicPr>
        <p:blipFill>
          <a:blip r:embed="rId2"/>
          <a:stretch>
            <a:fillRect/>
          </a:stretch>
        </p:blipFill>
        <p:spPr>
          <a:xfrm>
            <a:off x="170822" y="136524"/>
            <a:ext cx="11786716" cy="6041023"/>
          </a:xfrm>
        </p:spPr>
      </p:pic>
    </p:spTree>
    <p:extLst>
      <p:ext uri="{BB962C8B-B14F-4D97-AF65-F5344CB8AC3E}">
        <p14:creationId xmlns:p14="http://schemas.microsoft.com/office/powerpoint/2010/main" val="960900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5DB23D-DA0F-6FC9-7532-3BB646E06B52}"/>
              </a:ext>
            </a:extLst>
          </p:cNvPr>
          <p:cNvSpPr>
            <a:spLocks noGrp="1"/>
          </p:cNvSpPr>
          <p:nvPr>
            <p:ph type="title"/>
          </p:nvPr>
        </p:nvSpPr>
        <p:spPr/>
        <p:txBody>
          <a:bodyPr>
            <a:normAutofit/>
          </a:bodyPr>
          <a:lstStyle/>
          <a:p>
            <a:r>
              <a:rPr lang="en-US" sz="5400" dirty="0"/>
              <a:t>Limitations</a:t>
            </a:r>
            <a:endParaRPr lang="en-US" dirty="0"/>
          </a:p>
        </p:txBody>
      </p:sp>
      <p:sp>
        <p:nvSpPr>
          <p:cNvPr id="6" name="Text Placeholder 5">
            <a:extLst>
              <a:ext uri="{FF2B5EF4-FFF2-40B4-BE49-F238E27FC236}">
                <a16:creationId xmlns:a16="http://schemas.microsoft.com/office/drawing/2014/main" id="{D255A836-134F-ADC3-86FF-3E89D7542079}"/>
              </a:ext>
            </a:extLst>
          </p:cNvPr>
          <p:cNvSpPr>
            <a:spLocks noGrp="1"/>
          </p:cNvSpPr>
          <p:nvPr>
            <p:ph type="body" idx="1"/>
          </p:nvPr>
        </p:nvSpPr>
        <p:spPr/>
        <p:txBody>
          <a:bodyPr/>
          <a:lstStyle/>
          <a:p>
            <a:r>
              <a:rPr lang="en-US" dirty="0"/>
              <a:t>Decomposing Problems</a:t>
            </a:r>
          </a:p>
        </p:txBody>
      </p:sp>
      <p:sp>
        <p:nvSpPr>
          <p:cNvPr id="7" name="Content Placeholder 6">
            <a:extLst>
              <a:ext uri="{FF2B5EF4-FFF2-40B4-BE49-F238E27FC236}">
                <a16:creationId xmlns:a16="http://schemas.microsoft.com/office/drawing/2014/main" id="{AB935F96-651D-BF69-4B92-4722FBC3AC64}"/>
              </a:ext>
            </a:extLst>
          </p:cNvPr>
          <p:cNvSpPr>
            <a:spLocks noGrp="1"/>
          </p:cNvSpPr>
          <p:nvPr>
            <p:ph sz="half" idx="2"/>
          </p:nvPr>
        </p:nvSpPr>
        <p:spPr/>
        <p:txBody>
          <a:bodyPr>
            <a:normAutofit/>
          </a:bodyPr>
          <a:lstStyle/>
          <a:p>
            <a:r>
              <a:rPr lang="en-US" dirty="0"/>
              <a:t>Chain-of-Thought Prompting</a:t>
            </a:r>
          </a:p>
          <a:p>
            <a:pPr lvl="1"/>
            <a:r>
              <a:rPr lang="en-US" dirty="0"/>
              <a:t>works because...</a:t>
            </a:r>
          </a:p>
          <a:p>
            <a:pPr lvl="1"/>
            <a:r>
              <a:rPr lang="en-US" dirty="0" err="1"/>
              <a:t>ChatGPT</a:t>
            </a:r>
            <a:r>
              <a:rPr lang="en-US" dirty="0"/>
              <a:t> needs help decomposing problems into subtasks</a:t>
            </a:r>
          </a:p>
        </p:txBody>
      </p:sp>
      <p:sp>
        <p:nvSpPr>
          <p:cNvPr id="8" name="Text Placeholder 7">
            <a:extLst>
              <a:ext uri="{FF2B5EF4-FFF2-40B4-BE49-F238E27FC236}">
                <a16:creationId xmlns:a16="http://schemas.microsoft.com/office/drawing/2014/main" id="{9CB6684B-FA48-B234-D558-ED1D09C8551D}"/>
              </a:ext>
            </a:extLst>
          </p:cNvPr>
          <p:cNvSpPr>
            <a:spLocks noGrp="1"/>
          </p:cNvSpPr>
          <p:nvPr>
            <p:ph type="body" sz="quarter" idx="3"/>
          </p:nvPr>
        </p:nvSpPr>
        <p:spPr/>
        <p:txBody>
          <a:bodyPr/>
          <a:lstStyle/>
          <a:p>
            <a:r>
              <a:rPr lang="en-US" dirty="0"/>
              <a:t>Hypothetical</a:t>
            </a:r>
          </a:p>
        </p:txBody>
      </p:sp>
      <p:sp>
        <p:nvSpPr>
          <p:cNvPr id="9" name="Content Placeholder 8">
            <a:extLst>
              <a:ext uri="{FF2B5EF4-FFF2-40B4-BE49-F238E27FC236}">
                <a16:creationId xmlns:a16="http://schemas.microsoft.com/office/drawing/2014/main" id="{C41239E3-BECA-AA2D-A090-95E016D4F9BB}"/>
              </a:ext>
            </a:extLst>
          </p:cNvPr>
          <p:cNvSpPr>
            <a:spLocks noGrp="1"/>
          </p:cNvSpPr>
          <p:nvPr>
            <p:ph sz="quarter" idx="4"/>
          </p:nvPr>
        </p:nvSpPr>
        <p:spPr/>
        <p:txBody>
          <a:bodyPr>
            <a:normAutofit/>
          </a:bodyPr>
          <a:lstStyle/>
          <a:p>
            <a:r>
              <a:rPr lang="en-US" dirty="0"/>
              <a:t>Suppose </a:t>
            </a:r>
            <a:r>
              <a:rPr lang="en-US" dirty="0" err="1"/>
              <a:t>ChatGPT</a:t>
            </a:r>
            <a:endParaRPr lang="en-US" dirty="0"/>
          </a:p>
          <a:p>
            <a:pPr lvl="1"/>
            <a:r>
              <a:rPr lang="en-US" dirty="0"/>
              <a:t>can add two small numbers</a:t>
            </a:r>
          </a:p>
          <a:p>
            <a:r>
              <a:rPr lang="en-US" dirty="0"/>
              <a:t>But for large numbers,</a:t>
            </a:r>
          </a:p>
          <a:p>
            <a:pPr lvl="1"/>
            <a:r>
              <a:rPr lang="en-US" dirty="0"/>
              <a:t>it makes up answers</a:t>
            </a:r>
          </a:p>
          <a:p>
            <a:pPr lvl="1"/>
            <a:endParaRPr lang="en-US" dirty="0"/>
          </a:p>
          <a:p>
            <a:r>
              <a:rPr lang="en-US" dirty="0"/>
              <a:t>After each release,</a:t>
            </a:r>
          </a:p>
          <a:p>
            <a:pPr lvl="1"/>
            <a:r>
              <a:rPr lang="en-US" dirty="0"/>
              <a:t>“small” gets “bigger”</a:t>
            </a:r>
          </a:p>
          <a:p>
            <a:r>
              <a:rPr lang="en-US" dirty="0"/>
              <a:t>(We will return to this later)</a:t>
            </a:r>
          </a:p>
        </p:txBody>
      </p:sp>
      <p:sp>
        <p:nvSpPr>
          <p:cNvPr id="3" name="Date Placeholder 2">
            <a:extLst>
              <a:ext uri="{FF2B5EF4-FFF2-40B4-BE49-F238E27FC236}">
                <a16:creationId xmlns:a16="http://schemas.microsoft.com/office/drawing/2014/main" id="{81260DC0-5E58-53FE-9555-362D88BB29BD}"/>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63D3D73E-02CC-DC13-0496-7F089F9CF5EA}"/>
              </a:ext>
            </a:extLst>
          </p:cNvPr>
          <p:cNvSpPr>
            <a:spLocks noGrp="1"/>
          </p:cNvSpPr>
          <p:nvPr>
            <p:ph type="sldNum" sz="quarter" idx="12"/>
          </p:nvPr>
        </p:nvSpPr>
        <p:spPr/>
        <p:txBody>
          <a:bodyPr/>
          <a:lstStyle/>
          <a:p>
            <a:fld id="{9A3E5643-D884-694F-ADCB-3F4DA390586C}" type="slidenum">
              <a:rPr lang="en-US" smtClean="0"/>
              <a:t>21</a:t>
            </a:fld>
            <a:endParaRPr lang="en-US"/>
          </a:p>
        </p:txBody>
      </p:sp>
    </p:spTree>
    <p:extLst>
      <p:ext uri="{BB962C8B-B14F-4D97-AF65-F5344CB8AC3E}">
        <p14:creationId xmlns:p14="http://schemas.microsoft.com/office/powerpoint/2010/main" val="310470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ECA-1063-47DD-CF01-2705A94E6F6E}"/>
              </a:ext>
            </a:extLst>
          </p:cNvPr>
          <p:cNvSpPr>
            <a:spLocks noGrp="1"/>
          </p:cNvSpPr>
          <p:nvPr>
            <p:ph type="title"/>
          </p:nvPr>
        </p:nvSpPr>
        <p:spPr/>
        <p:txBody>
          <a:bodyPr/>
          <a:lstStyle/>
          <a:p>
            <a:r>
              <a:rPr lang="en-US" dirty="0"/>
              <a:t>Easy: NLP</a:t>
            </a:r>
          </a:p>
        </p:txBody>
      </p:sp>
      <p:sp>
        <p:nvSpPr>
          <p:cNvPr id="6" name="Content Placeholder 5">
            <a:extLst>
              <a:ext uri="{FF2B5EF4-FFF2-40B4-BE49-F238E27FC236}">
                <a16:creationId xmlns:a16="http://schemas.microsoft.com/office/drawing/2014/main" id="{7230CB8B-8C9A-5956-C36A-F1B210D875B2}"/>
              </a:ext>
            </a:extLst>
          </p:cNvPr>
          <p:cNvSpPr>
            <a:spLocks noGrp="1"/>
          </p:cNvSpPr>
          <p:nvPr>
            <p:ph idx="1"/>
          </p:nvPr>
        </p:nvSpPr>
        <p:spPr/>
        <p:txBody>
          <a:bodyPr/>
          <a:lstStyle/>
          <a:p>
            <a:pPr>
              <a:buFont typeface="Wingdings" pitchFamily="2" charset="2"/>
              <a:buChar char="ü"/>
            </a:pPr>
            <a:r>
              <a:rPr lang="en-US" dirty="0">
                <a:solidFill>
                  <a:schemeClr val="bg2">
                    <a:lumMod val="75000"/>
                  </a:schemeClr>
                </a:solidFill>
              </a:rPr>
              <a:t>Prompt engineering</a:t>
            </a:r>
          </a:p>
          <a:p>
            <a:pPr>
              <a:buFont typeface="Wingdings" pitchFamily="2" charset="2"/>
              <a:buChar char="Ø"/>
            </a:pPr>
            <a:r>
              <a:rPr lang="en-US" dirty="0"/>
              <a:t>Inference (predict)</a:t>
            </a:r>
          </a:p>
          <a:p>
            <a:r>
              <a:rPr lang="en-US" dirty="0"/>
              <a:t>Fine-tuning (fit)</a:t>
            </a:r>
          </a:p>
        </p:txBody>
      </p:sp>
      <p:sp>
        <p:nvSpPr>
          <p:cNvPr id="5" name="Footer Placeholder 4">
            <a:extLst>
              <a:ext uri="{FF2B5EF4-FFF2-40B4-BE49-F238E27FC236}">
                <a16:creationId xmlns:a16="http://schemas.microsoft.com/office/drawing/2014/main" id="{AB38A5A3-D796-9831-9BE1-3D583A923E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631385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aphicFrame>
        <p:nvGraphicFramePr>
          <p:cNvPr id="180" name="Google Shape;180;g22d4c7e2f7f_8_17"/>
          <p:cNvGraphicFramePr/>
          <p:nvPr/>
        </p:nvGraphicFramePr>
        <p:xfrm>
          <a:off x="952500" y="2667000"/>
          <a:ext cx="10265000" cy="2163960"/>
        </p:xfrm>
        <a:graphic>
          <a:graphicData uri="http://schemas.openxmlformats.org/drawingml/2006/table">
            <a:tbl>
              <a:tblPr>
                <a:noFill/>
              </a:tblPr>
              <a:tblGrid>
                <a:gridCol w="2566250">
                  <a:extLst>
                    <a:ext uri="{9D8B030D-6E8A-4147-A177-3AD203B41FA5}">
                      <a16:colId xmlns:a16="http://schemas.microsoft.com/office/drawing/2014/main" val="20000"/>
                    </a:ext>
                  </a:extLst>
                </a:gridCol>
                <a:gridCol w="2566250">
                  <a:extLst>
                    <a:ext uri="{9D8B030D-6E8A-4147-A177-3AD203B41FA5}">
                      <a16:colId xmlns:a16="http://schemas.microsoft.com/office/drawing/2014/main" val="20001"/>
                    </a:ext>
                  </a:extLst>
                </a:gridCol>
                <a:gridCol w="2566250">
                  <a:extLst>
                    <a:ext uri="{9D8B030D-6E8A-4147-A177-3AD203B41FA5}">
                      <a16:colId xmlns:a16="http://schemas.microsoft.com/office/drawing/2014/main" val="20002"/>
                    </a:ext>
                  </a:extLst>
                </a:gridCol>
                <a:gridCol w="2566250">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None/>
                      </a:pPr>
                      <a:r>
                        <a:rPr lang="en-US" sz="2500" b="1" u="sng"/>
                        <a:t>Step</a:t>
                      </a:r>
                      <a:endParaRPr sz="2500" b="1" u="sng"/>
                    </a:p>
                  </a:txBody>
                  <a:tcPr marL="91425" marR="91425" marT="91425" marB="91425"/>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tc>
                <a:tc>
                  <a:txBody>
                    <a:bodyPr/>
                    <a:lstStyle/>
                    <a:p>
                      <a:pPr marL="0" lvl="0" indent="0" algn="l" rtl="0">
                        <a:spcBef>
                          <a:spcPts val="0"/>
                        </a:spcBef>
                        <a:spcAft>
                          <a:spcPts val="0"/>
                        </a:spcAft>
                        <a:buNone/>
                      </a:pPr>
                      <a:r>
                        <a:rPr lang="en-US" sz="2500" b="1" u="sng"/>
                        <a:t>Time</a:t>
                      </a:r>
                      <a:endParaRPr sz="2500" b="1" u="sng"/>
                    </a:p>
                  </a:txBody>
                  <a:tcPr marL="91425" marR="91425" marT="91425" marB="91425"/>
                </a:tc>
                <a:tc>
                  <a:txBody>
                    <a:bodyPr/>
                    <a:lstStyle/>
                    <a:p>
                      <a:pPr marL="0" lvl="0" indent="0" algn="l" rtl="0">
                        <a:spcBef>
                          <a:spcPts val="0"/>
                        </a:spcBef>
                        <a:spcAft>
                          <a:spcPts val="0"/>
                        </a:spcAft>
                        <a:buNone/>
                      </a:pPr>
                      <a:r>
                        <a:rPr lang="en-US" sz="2500" b="1" u="sng"/>
                        <a:t>Hardware</a:t>
                      </a:r>
                      <a:endParaRPr sz="2500" b="1" u="sng"/>
                    </a:p>
                  </a:txBody>
                  <a:tcPr marL="91425" marR="91425" marT="91425" marB="91425"/>
                </a:tc>
                <a:extLst>
                  <a:ext uri="{0D108BD9-81ED-4DB2-BD59-A6C34878D82A}">
                    <a16:rowId xmlns:a16="http://schemas.microsoft.com/office/drawing/2014/main" val="10000"/>
                  </a:ext>
                </a:extLst>
              </a:tr>
              <a:tr h="525750">
                <a:tc>
                  <a:txBody>
                    <a:bodyPr/>
                    <a:lstStyle/>
                    <a:p>
                      <a:pPr marL="0" lvl="0" indent="0" algn="l" rtl="0">
                        <a:spcBef>
                          <a:spcPts val="0"/>
                        </a:spcBef>
                        <a:spcAft>
                          <a:spcPts val="0"/>
                        </a:spcAft>
                        <a:buNone/>
                      </a:pPr>
                      <a:r>
                        <a:rPr lang="en-US" sz="2300"/>
                        <a:t>1</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1"/>
                  </a:ext>
                </a:extLst>
              </a:tr>
              <a:tr h="525750">
                <a:tc>
                  <a:txBody>
                    <a:bodyPr/>
                    <a:lstStyle/>
                    <a:p>
                      <a:pPr marL="0" lvl="0" indent="0" algn="l" rtl="0">
                        <a:spcBef>
                          <a:spcPts val="0"/>
                        </a:spcBef>
                        <a:spcAft>
                          <a:spcPts val="0"/>
                        </a:spcAft>
                        <a:buNone/>
                      </a:pPr>
                      <a:r>
                        <a:rPr lang="en-US" sz="2300"/>
                        <a:t>2</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2"/>
                  </a:ext>
                </a:extLst>
              </a:tr>
              <a:tr h="525750">
                <a:tc>
                  <a:txBody>
                    <a:bodyPr/>
                    <a:lstStyle/>
                    <a:p>
                      <a:pPr marL="0" lvl="0" indent="0" algn="l" rtl="0">
                        <a:spcBef>
                          <a:spcPts val="0"/>
                        </a:spcBef>
                        <a:spcAft>
                          <a:spcPts val="0"/>
                        </a:spcAft>
                        <a:buNone/>
                      </a:pPr>
                      <a:r>
                        <a:rPr lang="en-US" sz="2300"/>
                        <a:t>3</a:t>
                      </a:r>
                      <a:endParaRPr sz="2300"/>
                    </a:p>
                  </a:txBody>
                  <a:tcPr marL="91425" marR="91425" marT="91425" marB="91425"/>
                </a:tc>
                <a:tc>
                  <a:txBody>
                    <a:bodyPr/>
                    <a:lstStyle/>
                    <a:p>
                      <a:pPr marL="0" lvl="0" indent="0" algn="l" rtl="0">
                        <a:spcBef>
                          <a:spcPts val="0"/>
                        </a:spcBef>
                        <a:spcAft>
                          <a:spcPts val="0"/>
                        </a:spcAft>
                        <a:buNone/>
                      </a:pPr>
                      <a:r>
                        <a:rPr lang="en-US" sz="2300" dirty="0"/>
                        <a:t>Inference (predict)</a:t>
                      </a:r>
                      <a:endParaRPr sz="2300" dirty="0"/>
                    </a:p>
                  </a:txBody>
                  <a:tcPr marL="91425" marR="91425" marT="91425" marB="91425"/>
                </a:tc>
                <a:tc>
                  <a:txBody>
                    <a:bodyPr/>
                    <a:lstStyle/>
                    <a:p>
                      <a:pPr marL="0" lvl="0" indent="0" algn="l" rtl="0">
                        <a:spcBef>
                          <a:spcPts val="0"/>
                        </a:spcBef>
                        <a:spcAft>
                          <a:spcPts val="0"/>
                        </a:spcAft>
                        <a:buNone/>
                      </a:pPr>
                      <a:r>
                        <a:rPr lang="en-US" sz="2300"/>
                        <a:t>Seconds/Minutes</a:t>
                      </a:r>
                      <a:endParaRPr sz="2300"/>
                    </a:p>
                  </a:txBody>
                  <a:tcPr marL="91425" marR="91425" marT="91425" marB="91425"/>
                </a:tc>
                <a:tc>
                  <a:txBody>
                    <a:bodyPr/>
                    <a:lstStyle/>
                    <a:p>
                      <a:pPr marL="0" lvl="0" indent="0" algn="l" rtl="0">
                        <a:spcBef>
                          <a:spcPts val="0"/>
                        </a:spcBef>
                        <a:spcAft>
                          <a:spcPts val="0"/>
                        </a:spcAft>
                        <a:buNone/>
                      </a:pPr>
                      <a:r>
                        <a:rPr lang="en-US" sz="2300" dirty="0"/>
                        <a:t>0+ GPUs</a:t>
                      </a:r>
                      <a:endParaRPr sz="2300" dirty="0"/>
                    </a:p>
                  </a:txBody>
                  <a:tcPr marL="91425" marR="91425" marT="91425" marB="91425"/>
                </a:tc>
                <a:extLst>
                  <a:ext uri="{0D108BD9-81ED-4DB2-BD59-A6C34878D82A}">
                    <a16:rowId xmlns:a16="http://schemas.microsoft.com/office/drawing/2014/main" val="10003"/>
                  </a:ext>
                </a:extLst>
              </a:tr>
            </a:tbl>
          </a:graphicData>
        </a:graphic>
      </p:graphicFrame>
      <p:sp>
        <p:nvSpPr>
          <p:cNvPr id="181" name="Google Shape;181;g22d4c7e2f7f_8_17"/>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182" name="Google Shape;182;g22d4c7e2f7f_8_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183" name="Google Shape;183;g22d4c7e2f7f_8_17"/>
          <p:cNvSpPr/>
          <p:nvPr/>
        </p:nvSpPr>
        <p:spPr>
          <a:xfrm>
            <a:off x="10356425" y="5081806"/>
            <a:ext cx="1068300" cy="387600"/>
          </a:xfrm>
          <a:prstGeom prst="wedgeRoundRectCallout">
            <a:avLst>
              <a:gd name="adj1" fmla="val -76337"/>
              <a:gd name="adj2" fmla="val -143940"/>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700" b="1" i="0" u="none" strike="noStrike" cap="none">
                <a:solidFill>
                  <a:schemeClr val="lt1"/>
                </a:solidFill>
                <a:latin typeface="Arial"/>
                <a:ea typeface="Arial"/>
                <a:cs typeface="Arial"/>
                <a:sym typeface="Arial"/>
              </a:rPr>
              <a:t>Easy</a:t>
            </a:r>
            <a:endParaRPr sz="1700"/>
          </a:p>
        </p:txBody>
      </p:sp>
    </p:spTree>
    <p:extLst>
      <p:ext uri="{BB962C8B-B14F-4D97-AF65-F5344CB8AC3E}">
        <p14:creationId xmlns:p14="http://schemas.microsoft.com/office/powerpoint/2010/main" val="416723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base">
                                        <p:cTn id="7" dur="500"/>
                                        <p:tgtEl>
                                          <p:spTgt spid="1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graphicFrame>
        <p:nvGraphicFramePr>
          <p:cNvPr id="230" name="Google Shape;230;g22d4c7e2f7f_8_35"/>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31" name="Google Shape;231;g22d4c7e2f7f_8_35"/>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32" name="Google Shape;232;g22d4c7e2f7f_8_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33" name="Google Shape;233;g22d4c7e2f7f_8_35"/>
          <p:cNvSpPr/>
          <p:nvPr/>
        </p:nvSpPr>
        <p:spPr>
          <a:xfrm>
            <a:off x="1082150" y="1065145"/>
            <a:ext cx="2139000" cy="1057500"/>
          </a:xfrm>
          <a:prstGeom prst="wedgeRoundRectCallout">
            <a:avLst>
              <a:gd name="adj1" fmla="val 53957"/>
              <a:gd name="adj2" fmla="val 140372"/>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Most users should </a:t>
            </a:r>
            <a:r>
              <a:rPr lang="en-US" sz="1800" b="1" i="1" u="sng" strike="noStrike" cap="none">
                <a:solidFill>
                  <a:schemeClr val="lt1"/>
                </a:solidFill>
                <a:latin typeface="Arial"/>
                <a:ea typeface="Arial"/>
                <a:cs typeface="Arial"/>
                <a:sym typeface="Arial"/>
              </a:rPr>
              <a:t>not</a:t>
            </a:r>
            <a:r>
              <a:rPr lang="en-US" sz="1800" b="1" i="0" u="none" strike="noStrike" cap="none">
                <a:solidFill>
                  <a:schemeClr val="lt1"/>
                </a:solidFill>
                <a:latin typeface="Arial"/>
                <a:ea typeface="Arial"/>
                <a:cs typeface="Arial"/>
                <a:sym typeface="Arial"/>
              </a:rPr>
              <a:t> do this themselves</a:t>
            </a:r>
            <a:endParaRPr sz="1800"/>
          </a:p>
        </p:txBody>
      </p:sp>
    </p:spTree>
    <p:extLst>
      <p:ext uri="{BB962C8B-B14F-4D97-AF65-F5344CB8AC3E}">
        <p14:creationId xmlns:p14="http://schemas.microsoft.com/office/powerpoint/2010/main" val="2738563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aphicFrame>
        <p:nvGraphicFramePr>
          <p:cNvPr id="248" name="Google Shape;248;g22d4c7e2f7f_8_43"/>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r>
                        <a:rPr lang="en-US" sz="2400" dirty="0"/>
                        <a:t>Fine-Tuning (fit)</a:t>
                      </a:r>
                      <a:endParaRPr sz="2400" dirty="0"/>
                    </a:p>
                  </a:txBody>
                  <a:tcPr marL="91425" marR="91425" marT="91425" marB="91425" anchor="ctr"/>
                </a:tc>
                <a:tc>
                  <a:txBody>
                    <a:bodyPr/>
                    <a:lstStyle/>
                    <a:p>
                      <a:pPr marL="0" lvl="0" indent="0" algn="l" rtl="0">
                        <a:spcBef>
                          <a:spcPts val="0"/>
                        </a:spcBef>
                        <a:spcAft>
                          <a:spcPts val="0"/>
                        </a:spcAft>
                        <a:buNone/>
                      </a:pPr>
                      <a:r>
                        <a:rPr lang="en-US" sz="2400"/>
                        <a:t>Hours/Days</a:t>
                      </a:r>
                      <a:endParaRPr sz="2400"/>
                    </a:p>
                  </a:txBody>
                  <a:tcPr marL="91425" marR="91425" marT="91425" marB="91425" anchor="ctr"/>
                </a:tc>
                <a:tc>
                  <a:txBody>
                    <a:bodyPr/>
                    <a:lstStyle/>
                    <a:p>
                      <a:pPr marL="0" lvl="0" indent="0" algn="l" rtl="0">
                        <a:spcBef>
                          <a:spcPts val="0"/>
                        </a:spcBef>
                        <a:spcAft>
                          <a:spcPts val="0"/>
                        </a:spcAft>
                        <a:buNone/>
                      </a:pPr>
                      <a:r>
                        <a:rPr lang="en-US" sz="2400"/>
                        <a:t>1+ GPUs</a:t>
                      </a: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49" name="Google Shape;249;g22d4c7e2f7f_8_43"/>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50" name="Google Shape;250;g22d4c7e2f7f_8_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51" name="Google Shape;251;g22d4c7e2f7f_8_43"/>
          <p:cNvSpPr/>
          <p:nvPr/>
        </p:nvSpPr>
        <p:spPr>
          <a:xfrm>
            <a:off x="1339950" y="3912373"/>
            <a:ext cx="1374600" cy="682200"/>
          </a:xfrm>
          <a:prstGeom prst="wedgeRoundRectCallout">
            <a:avLst>
              <a:gd name="adj1" fmla="val 88599"/>
              <a:gd name="adj2" fmla="val 7791"/>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a:solidFill>
                  <a:schemeClr val="lt1"/>
                </a:solidFill>
              </a:rPr>
              <a:t>Not Hard</a:t>
            </a:r>
            <a:endParaRPr sz="1800"/>
          </a:p>
        </p:txBody>
      </p:sp>
    </p:spTree>
    <p:extLst>
      <p:ext uri="{BB962C8B-B14F-4D97-AF65-F5344CB8AC3E}">
        <p14:creationId xmlns:p14="http://schemas.microsoft.com/office/powerpoint/2010/main" val="3721487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8AEA-0A16-184F-C46C-49E84F8CCC9A}"/>
              </a:ext>
            </a:extLst>
          </p:cNvPr>
          <p:cNvSpPr>
            <a:spLocks noGrp="1"/>
          </p:cNvSpPr>
          <p:nvPr>
            <p:ph type="title"/>
          </p:nvPr>
        </p:nvSpPr>
        <p:spPr/>
        <p:txBody>
          <a:bodyPr/>
          <a:lstStyle/>
          <a:p>
            <a:r>
              <a:rPr lang="en-US" dirty="0"/>
              <a:t>Inference (predict)</a:t>
            </a:r>
          </a:p>
        </p:txBody>
      </p:sp>
      <p:sp>
        <p:nvSpPr>
          <p:cNvPr id="3" name="Content Placeholder 2">
            <a:extLst>
              <a:ext uri="{FF2B5EF4-FFF2-40B4-BE49-F238E27FC236}">
                <a16:creationId xmlns:a16="http://schemas.microsoft.com/office/drawing/2014/main" id="{03502B5C-EBDC-7FB1-90B4-CDD170C7231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C18E114-3EFF-2ECB-AAB7-89CA1459700A}"/>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68017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1B49-E514-3118-391C-C9D947476C8B}"/>
              </a:ext>
            </a:extLst>
          </p:cNvPr>
          <p:cNvSpPr>
            <a:spLocks noGrp="1"/>
          </p:cNvSpPr>
          <p:nvPr>
            <p:ph type="title"/>
          </p:nvPr>
        </p:nvSpPr>
        <p:spPr/>
        <p:txBody>
          <a:bodyPr/>
          <a:lstStyle/>
          <a:p>
            <a:r>
              <a:rPr lang="en-US" dirty="0"/>
              <a:t>“Easy Inference”</a:t>
            </a:r>
          </a:p>
        </p:txBody>
      </p:sp>
      <p:sp>
        <p:nvSpPr>
          <p:cNvPr id="8" name="Text Placeholder 7">
            <a:extLst>
              <a:ext uri="{FF2B5EF4-FFF2-40B4-BE49-F238E27FC236}">
                <a16:creationId xmlns:a16="http://schemas.microsoft.com/office/drawing/2014/main" id="{AD298592-02D4-84FC-0A84-4CC85343A0B6}"/>
              </a:ext>
            </a:extLst>
          </p:cNvPr>
          <p:cNvSpPr>
            <a:spLocks noGrp="1"/>
          </p:cNvSpPr>
          <p:nvPr>
            <p:ph type="body" idx="1"/>
          </p:nvPr>
        </p:nvSpPr>
        <p:spPr/>
        <p:txBody>
          <a:bodyPr/>
          <a:lstStyle/>
          <a:p>
            <a:r>
              <a:rPr lang="en-US" dirty="0"/>
              <a:t>Replication</a:t>
            </a:r>
          </a:p>
        </p:txBody>
      </p:sp>
      <p:sp>
        <p:nvSpPr>
          <p:cNvPr id="9" name="Content Placeholder 8">
            <a:extLst>
              <a:ext uri="{FF2B5EF4-FFF2-40B4-BE49-F238E27FC236}">
                <a16:creationId xmlns:a16="http://schemas.microsoft.com/office/drawing/2014/main" id="{1936F122-96A4-75EE-C574-CA3CDAC9A90F}"/>
              </a:ext>
            </a:extLst>
          </p:cNvPr>
          <p:cNvSpPr>
            <a:spLocks noGrp="1"/>
          </p:cNvSpPr>
          <p:nvPr>
            <p:ph sz="half" idx="2"/>
          </p:nvPr>
        </p:nvSpPr>
        <p:spPr/>
        <p:txBody>
          <a:bodyPr/>
          <a:lstStyle/>
          <a:p>
            <a:r>
              <a:rPr lang="en-US" dirty="0"/>
              <a:t>Many students should be able to </a:t>
            </a:r>
          </a:p>
          <a:p>
            <a:pPr lvl="1"/>
            <a:r>
              <a:rPr lang="en-US" dirty="0"/>
              <a:t>Download models from hubs</a:t>
            </a:r>
          </a:p>
          <a:p>
            <a:pPr lvl="1"/>
            <a:r>
              <a:rPr lang="en-US" dirty="0"/>
              <a:t>And use them as intended</a:t>
            </a:r>
          </a:p>
          <a:p>
            <a:pPr lvl="1"/>
            <a:r>
              <a:rPr lang="en-US" dirty="0"/>
              <a:t>To do many useful things</a:t>
            </a:r>
          </a:p>
        </p:txBody>
      </p:sp>
      <p:sp>
        <p:nvSpPr>
          <p:cNvPr id="10" name="Text Placeholder 9">
            <a:extLst>
              <a:ext uri="{FF2B5EF4-FFF2-40B4-BE49-F238E27FC236}">
                <a16:creationId xmlns:a16="http://schemas.microsoft.com/office/drawing/2014/main" id="{8AB0F0BE-0AF5-B568-6711-30893A09FA9F}"/>
              </a:ext>
            </a:extLst>
          </p:cNvPr>
          <p:cNvSpPr>
            <a:spLocks noGrp="1"/>
          </p:cNvSpPr>
          <p:nvPr>
            <p:ph type="body" sz="quarter" idx="3"/>
          </p:nvPr>
        </p:nvSpPr>
        <p:spPr/>
        <p:txBody>
          <a:bodyPr/>
          <a:lstStyle/>
          <a:p>
            <a:r>
              <a:rPr lang="en-US" dirty="0"/>
              <a:t>Plenty of Room for Improvement</a:t>
            </a:r>
          </a:p>
        </p:txBody>
      </p:sp>
      <p:sp>
        <p:nvSpPr>
          <p:cNvPr id="11" name="Content Placeholder 10">
            <a:extLst>
              <a:ext uri="{FF2B5EF4-FFF2-40B4-BE49-F238E27FC236}">
                <a16:creationId xmlns:a16="http://schemas.microsoft.com/office/drawing/2014/main" id="{0F024FF0-CA56-1E51-38F6-17E61F123397}"/>
              </a:ext>
            </a:extLst>
          </p:cNvPr>
          <p:cNvSpPr>
            <a:spLocks noGrp="1"/>
          </p:cNvSpPr>
          <p:nvPr>
            <p:ph sz="quarter" idx="4"/>
          </p:nvPr>
        </p:nvSpPr>
        <p:spPr/>
        <p:txBody>
          <a:bodyPr/>
          <a:lstStyle/>
          <a:p>
            <a:r>
              <a:rPr lang="en-US" dirty="0"/>
              <a:t>Especially on first impression,</a:t>
            </a:r>
          </a:p>
          <a:p>
            <a:pPr lvl="1"/>
            <a:r>
              <a:rPr lang="en-US" dirty="0"/>
              <a:t>It is impressive how much</a:t>
            </a:r>
          </a:p>
          <a:p>
            <a:pPr lvl="1"/>
            <a:r>
              <a:rPr lang="en-US" dirty="0"/>
              <a:t>can be accomplished </a:t>
            </a:r>
          </a:p>
          <a:p>
            <a:pPr lvl="2"/>
            <a:r>
              <a:rPr lang="en-US" dirty="0"/>
              <a:t>with “easy inference”</a:t>
            </a:r>
          </a:p>
          <a:p>
            <a:r>
              <a:rPr lang="en-US" dirty="0"/>
              <a:t>But there is always </a:t>
            </a:r>
          </a:p>
          <a:p>
            <a:pPr lvl="1"/>
            <a:r>
              <a:rPr lang="en-US" dirty="0"/>
              <a:t>more work to do</a:t>
            </a:r>
          </a:p>
          <a:p>
            <a:r>
              <a:rPr lang="en-US" dirty="0"/>
              <a:t>Current solutions are</a:t>
            </a:r>
          </a:p>
          <a:p>
            <a:pPr lvl="1"/>
            <a:r>
              <a:rPr lang="en-US" dirty="0"/>
              <a:t>unlikely to stand up to test of time</a:t>
            </a:r>
          </a:p>
        </p:txBody>
      </p:sp>
      <p:sp>
        <p:nvSpPr>
          <p:cNvPr id="5" name="Footer Placeholder 4">
            <a:extLst>
              <a:ext uri="{FF2B5EF4-FFF2-40B4-BE49-F238E27FC236}">
                <a16:creationId xmlns:a16="http://schemas.microsoft.com/office/drawing/2014/main" id="{86235F1E-419D-0305-BF43-8ACB0A80187E}"/>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241961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42;p19" descr="Graphical user interface, application, website, Teams&#10;&#10;Description automatically generated">
            <a:extLst>
              <a:ext uri="{FF2B5EF4-FFF2-40B4-BE49-F238E27FC236}">
                <a16:creationId xmlns:a16="http://schemas.microsoft.com/office/drawing/2014/main" id="{C54E89F1-8740-2B1C-458A-10FFFDC22846}"/>
              </a:ext>
            </a:extLst>
          </p:cNvPr>
          <p:cNvPicPr preferRelativeResize="0"/>
          <p:nvPr/>
        </p:nvPicPr>
        <p:blipFill rotWithShape="1">
          <a:blip r:embed="rId2">
            <a:alphaModFix/>
          </a:blip>
          <a:srcRect l="52466" t="19884" r="35596" b="68212"/>
          <a:stretch/>
        </p:blipFill>
        <p:spPr>
          <a:xfrm>
            <a:off x="9015413" y="174967"/>
            <a:ext cx="3028949" cy="2330107"/>
          </a:xfrm>
          <a:prstGeom prst="rect">
            <a:avLst/>
          </a:prstGeom>
          <a:noFill/>
          <a:ln>
            <a:noFill/>
          </a:ln>
        </p:spPr>
      </p:pic>
      <p:pic>
        <p:nvPicPr>
          <p:cNvPr id="2050" name="Picture 2">
            <a:extLst>
              <a:ext uri="{FF2B5EF4-FFF2-40B4-BE49-F238E27FC236}">
                <a16:creationId xmlns:a16="http://schemas.microsoft.com/office/drawing/2014/main" id="{6034F36D-260A-C4E7-F07C-5BB4F0376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442" y="449902"/>
            <a:ext cx="4797790" cy="109865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7222458A-65FB-7B68-D536-0FF556B88793}"/>
              </a:ext>
            </a:extLst>
          </p:cNvPr>
          <p:cNvSpPr>
            <a:spLocks noGrp="1"/>
          </p:cNvSpPr>
          <p:nvPr>
            <p:ph sz="quarter" idx="4"/>
          </p:nvPr>
        </p:nvSpPr>
        <p:spPr>
          <a:xfrm>
            <a:off x="6172199" y="2505075"/>
            <a:ext cx="5753501" cy="3684588"/>
          </a:xfrm>
        </p:spPr>
        <p:txBody>
          <a:bodyPr>
            <a:normAutofit/>
          </a:bodyPr>
          <a:lstStyle/>
          <a:p>
            <a:r>
              <a:rPr lang="en-US" dirty="0"/>
              <a:t>Examples</a:t>
            </a:r>
          </a:p>
          <a:p>
            <a:pPr lvl="1"/>
            <a:r>
              <a:rPr lang="en-US" dirty="0" err="1"/>
              <a:t>HuggingFace</a:t>
            </a:r>
            <a:r>
              <a:rPr lang="en-US" dirty="0"/>
              <a:t> </a:t>
            </a:r>
            <a:r>
              <a:rPr lang="en-US" dirty="0">
                <a:hlinkClick r:id="rId4"/>
              </a:rPr>
              <a:t>https://huggingface.co/</a:t>
            </a:r>
            <a:r>
              <a:rPr lang="en-US" dirty="0"/>
              <a:t> </a:t>
            </a:r>
          </a:p>
          <a:p>
            <a:pPr lvl="1"/>
            <a:r>
              <a:rPr lang="en-US" dirty="0" err="1"/>
              <a:t>PaddleHub</a:t>
            </a:r>
            <a:r>
              <a:rPr lang="en-US" dirty="0"/>
              <a:t> (Baidu, China)</a:t>
            </a:r>
          </a:p>
          <a:p>
            <a:r>
              <a:rPr lang="en-US" dirty="0"/>
              <a:t>Features</a:t>
            </a:r>
          </a:p>
          <a:p>
            <a:pPr lvl="1"/>
            <a:r>
              <a:rPr lang="en-US" dirty="0"/>
              <a:t>Datasets (50k)</a:t>
            </a:r>
          </a:p>
          <a:p>
            <a:pPr lvl="1"/>
            <a:r>
              <a:rPr lang="en-US" dirty="0"/>
              <a:t>Models (300k)</a:t>
            </a:r>
          </a:p>
          <a:p>
            <a:pPr lvl="1"/>
            <a:r>
              <a:rPr lang="en-US" dirty="0"/>
              <a:t>Apps (100k)</a:t>
            </a:r>
          </a:p>
          <a:p>
            <a:pPr lvl="1"/>
            <a:r>
              <a:rPr lang="en-US" dirty="0"/>
              <a:t>Community Engagement</a:t>
            </a:r>
          </a:p>
          <a:p>
            <a:pPr lvl="2"/>
            <a:r>
              <a:rPr lang="en-US" dirty="0"/>
              <a:t>(Social Media)</a:t>
            </a:r>
          </a:p>
        </p:txBody>
      </p:sp>
      <p:sp>
        <p:nvSpPr>
          <p:cNvPr id="5" name="Title 4">
            <a:extLst>
              <a:ext uri="{FF2B5EF4-FFF2-40B4-BE49-F238E27FC236}">
                <a16:creationId xmlns:a16="http://schemas.microsoft.com/office/drawing/2014/main" id="{64C82F29-02C5-7B36-83DE-A3C7AEA31CCC}"/>
              </a:ext>
            </a:extLst>
          </p:cNvPr>
          <p:cNvSpPr>
            <a:spLocks noGrp="1"/>
          </p:cNvSpPr>
          <p:nvPr>
            <p:ph type="title"/>
          </p:nvPr>
        </p:nvSpPr>
        <p:spPr/>
        <p:txBody>
          <a:bodyPr/>
          <a:lstStyle/>
          <a:p>
            <a:r>
              <a:rPr lang="en-US" dirty="0"/>
              <a:t>Resources</a:t>
            </a:r>
          </a:p>
        </p:txBody>
      </p:sp>
      <p:sp>
        <p:nvSpPr>
          <p:cNvPr id="6" name="Text Placeholder 5">
            <a:extLst>
              <a:ext uri="{FF2B5EF4-FFF2-40B4-BE49-F238E27FC236}">
                <a16:creationId xmlns:a16="http://schemas.microsoft.com/office/drawing/2014/main" id="{99E9EDBD-19E9-20D3-5F62-B586B1069C5D}"/>
              </a:ext>
            </a:extLst>
          </p:cNvPr>
          <p:cNvSpPr>
            <a:spLocks noGrp="1"/>
          </p:cNvSpPr>
          <p:nvPr>
            <p:ph type="body" idx="1"/>
          </p:nvPr>
        </p:nvSpPr>
        <p:spPr/>
        <p:txBody>
          <a:bodyPr/>
          <a:lstStyle/>
          <a:p>
            <a:r>
              <a:rPr lang="en-US" dirty="0" err="1"/>
              <a:t>DataSets</a:t>
            </a:r>
            <a:r>
              <a:rPr lang="en-US" dirty="0"/>
              <a:t> (Benchmarks)</a:t>
            </a:r>
          </a:p>
        </p:txBody>
      </p:sp>
      <p:sp>
        <p:nvSpPr>
          <p:cNvPr id="7" name="Content Placeholder 6">
            <a:extLst>
              <a:ext uri="{FF2B5EF4-FFF2-40B4-BE49-F238E27FC236}">
                <a16:creationId xmlns:a16="http://schemas.microsoft.com/office/drawing/2014/main" id="{EE7C67B3-51B5-A6FB-C2FF-DFBEA0318D35}"/>
              </a:ext>
            </a:extLst>
          </p:cNvPr>
          <p:cNvSpPr>
            <a:spLocks noGrp="1"/>
          </p:cNvSpPr>
          <p:nvPr>
            <p:ph sz="half" idx="2"/>
          </p:nvPr>
        </p:nvSpPr>
        <p:spPr/>
        <p:txBody>
          <a:bodyPr>
            <a:normAutofit/>
          </a:bodyPr>
          <a:lstStyle/>
          <a:p>
            <a:r>
              <a:rPr lang="en-US" dirty="0"/>
              <a:t>Examples</a:t>
            </a:r>
          </a:p>
          <a:p>
            <a:pPr lvl="1"/>
            <a:r>
              <a:rPr lang="en-US" dirty="0"/>
              <a:t>GLUE (NYU)</a:t>
            </a:r>
          </a:p>
          <a:p>
            <a:pPr lvl="1"/>
            <a:r>
              <a:rPr lang="en-US" dirty="0" err="1"/>
              <a:t>SQuAD</a:t>
            </a:r>
            <a:r>
              <a:rPr lang="en-US" dirty="0"/>
              <a:t> (Stanford)</a:t>
            </a:r>
          </a:p>
          <a:p>
            <a:r>
              <a:rPr lang="en-US" dirty="0"/>
              <a:t>Features</a:t>
            </a:r>
          </a:p>
          <a:p>
            <a:pPr lvl="1"/>
            <a:r>
              <a:rPr lang="en-US" dirty="0"/>
              <a:t>Splits: </a:t>
            </a:r>
          </a:p>
          <a:p>
            <a:pPr lvl="2"/>
            <a:r>
              <a:rPr lang="en-US" dirty="0"/>
              <a:t>Test, Validation (Dev), Train</a:t>
            </a:r>
          </a:p>
          <a:p>
            <a:pPr lvl="1"/>
            <a:r>
              <a:rPr lang="en-US" dirty="0"/>
              <a:t>Metrics</a:t>
            </a:r>
          </a:p>
          <a:p>
            <a:pPr lvl="1"/>
            <a:r>
              <a:rPr lang="en-US" dirty="0"/>
              <a:t>Leaderboard</a:t>
            </a:r>
          </a:p>
          <a:p>
            <a:endParaRPr lang="en-US" dirty="0"/>
          </a:p>
        </p:txBody>
      </p:sp>
      <p:sp>
        <p:nvSpPr>
          <p:cNvPr id="8" name="Text Placeholder 7">
            <a:extLst>
              <a:ext uri="{FF2B5EF4-FFF2-40B4-BE49-F238E27FC236}">
                <a16:creationId xmlns:a16="http://schemas.microsoft.com/office/drawing/2014/main" id="{84AE5553-2749-D13D-2610-720FA4497DA5}"/>
              </a:ext>
            </a:extLst>
          </p:cNvPr>
          <p:cNvSpPr>
            <a:spLocks noGrp="1"/>
          </p:cNvSpPr>
          <p:nvPr>
            <p:ph type="body" sz="quarter" idx="3"/>
          </p:nvPr>
        </p:nvSpPr>
        <p:spPr/>
        <p:txBody>
          <a:bodyPr/>
          <a:lstStyle/>
          <a:p>
            <a:r>
              <a:rPr lang="en-US" dirty="0"/>
              <a:t>Hubs</a:t>
            </a:r>
          </a:p>
        </p:txBody>
      </p:sp>
      <p:pic>
        <p:nvPicPr>
          <p:cNvPr id="10" name="Content Placeholder 8" descr="Text&#10;&#10;Description automatically generated with medium confidence">
            <a:extLst>
              <a:ext uri="{FF2B5EF4-FFF2-40B4-BE49-F238E27FC236}">
                <a16:creationId xmlns:a16="http://schemas.microsoft.com/office/drawing/2014/main" id="{4EC38910-3CC9-A5B4-D4BA-4AB42A5042E4}"/>
              </a:ext>
            </a:extLst>
          </p:cNvPr>
          <p:cNvPicPr>
            <a:picLocks noChangeAspect="1"/>
          </p:cNvPicPr>
          <p:nvPr/>
        </p:nvPicPr>
        <p:blipFill>
          <a:blip r:embed="rId5"/>
          <a:stretch>
            <a:fillRect/>
          </a:stretch>
        </p:blipFill>
        <p:spPr>
          <a:xfrm>
            <a:off x="0" y="5712373"/>
            <a:ext cx="2953333" cy="1467824"/>
          </a:xfrm>
          <a:prstGeom prst="rect">
            <a:avLst/>
          </a:prstGeom>
        </p:spPr>
      </p:pic>
      <p:pic>
        <p:nvPicPr>
          <p:cNvPr id="11" name="Content Placeholder 10" descr="Shape&#10;&#10;Description automatically generated with low confidence">
            <a:extLst>
              <a:ext uri="{FF2B5EF4-FFF2-40B4-BE49-F238E27FC236}">
                <a16:creationId xmlns:a16="http://schemas.microsoft.com/office/drawing/2014/main" id="{C0E242D4-D9B8-98F9-F835-A0144091695C}"/>
              </a:ext>
            </a:extLst>
          </p:cNvPr>
          <p:cNvPicPr>
            <a:picLocks noChangeAspect="1"/>
          </p:cNvPicPr>
          <p:nvPr/>
        </p:nvPicPr>
        <p:blipFill>
          <a:blip r:embed="rId6"/>
          <a:stretch>
            <a:fillRect/>
          </a:stretch>
        </p:blipFill>
        <p:spPr>
          <a:xfrm>
            <a:off x="2953333" y="5706023"/>
            <a:ext cx="3850934" cy="1223159"/>
          </a:xfrm>
          <a:prstGeom prst="rect">
            <a:avLst/>
          </a:prstGeom>
        </p:spPr>
      </p:pic>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618AEFAA-2FB3-2E80-6C9F-6CB03D7D6895}"/>
                  </a:ext>
                </a:extLst>
              </p:cNvPr>
              <p:cNvSpPr/>
              <p:nvPr/>
            </p:nvSpPr>
            <p:spPr>
              <a:xfrm>
                <a:off x="9700450" y="4347369"/>
                <a:ext cx="2020063" cy="823912"/>
              </a:xfrm>
              <a:prstGeom prst="wedgeRoundRectCallout">
                <a:avLst>
                  <a:gd name="adj1" fmla="val -83124"/>
                  <a:gd name="adj2" fmla="val 158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Growing Quickly</a:t>
                </a:r>
              </a:p>
              <a:p>
                <a:pPr algn="ctr"/>
                <a:r>
                  <a:rPr lang="en-US" sz="2000" dirty="0"/>
                  <a:t>(</a:t>
                </a:r>
                <a14:m>
                  <m:oMath xmlns:m="http://schemas.openxmlformats.org/officeDocument/2006/math">
                    <m:r>
                      <a:rPr lang="en-US" sz="2000" b="0" i="1" smtClean="0">
                        <a:latin typeface="Cambria Math" panose="02040503050406030204" pitchFamily="18" charset="0"/>
                        <a:ea typeface="Cambria Math" panose="02040503050406030204" pitchFamily="18" charset="0"/>
                      </a:rPr>
                      <m:t>≈10</m:t>
                    </m:r>
                  </m:oMath>
                </a14:m>
                <a:r>
                  <a:rPr lang="en-US" sz="2000" dirty="0"/>
                  <a:t>x/year)</a:t>
                </a:r>
              </a:p>
            </p:txBody>
          </p:sp>
        </mc:Choice>
        <mc:Fallback xmlns="">
          <p:sp>
            <p:nvSpPr>
              <p:cNvPr id="13" name="Rounded Rectangular Callout 12">
                <a:extLst>
                  <a:ext uri="{FF2B5EF4-FFF2-40B4-BE49-F238E27FC236}">
                    <a16:creationId xmlns:a16="http://schemas.microsoft.com/office/drawing/2014/main" id="{618AEFAA-2FB3-2E80-6C9F-6CB03D7D6895}"/>
                  </a:ext>
                </a:extLst>
              </p:cNvPr>
              <p:cNvSpPr>
                <a:spLocks noRot="1" noChangeAspect="1" noMove="1" noResize="1" noEditPoints="1" noAdjustHandles="1" noChangeArrowheads="1" noChangeShapeType="1" noTextEdit="1"/>
              </p:cNvSpPr>
              <p:nvPr/>
            </p:nvSpPr>
            <p:spPr>
              <a:xfrm>
                <a:off x="9700450" y="4347369"/>
                <a:ext cx="2020063" cy="823912"/>
              </a:xfrm>
              <a:prstGeom prst="wedgeRoundRectCallout">
                <a:avLst>
                  <a:gd name="adj1" fmla="val -83124"/>
                  <a:gd name="adj2" fmla="val 15871"/>
                  <a:gd name="adj3" fmla="val 16667"/>
                </a:avLst>
              </a:prstGeom>
              <a:blipFill>
                <a:blip r:embed="rId7"/>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8104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29</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2024499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48E0-94D7-42EA-4E9B-890D8A926970}"/>
              </a:ext>
            </a:extLst>
          </p:cNvPr>
          <p:cNvSpPr>
            <a:spLocks noGrp="1"/>
          </p:cNvSpPr>
          <p:nvPr>
            <p:ph type="title"/>
          </p:nvPr>
        </p:nvSpPr>
        <p:spPr/>
        <p:txBody>
          <a:bodyPr/>
          <a:lstStyle/>
          <a:p>
            <a:r>
              <a:rPr lang="en-US" dirty="0"/>
              <a:t>If you are a researcher or practitioner</a:t>
            </a:r>
          </a:p>
        </p:txBody>
      </p:sp>
      <p:sp>
        <p:nvSpPr>
          <p:cNvPr id="6" name="Content Placeholder 5">
            <a:extLst>
              <a:ext uri="{FF2B5EF4-FFF2-40B4-BE49-F238E27FC236}">
                <a16:creationId xmlns:a16="http://schemas.microsoft.com/office/drawing/2014/main" id="{8EE2523C-D30D-3FAD-EA29-2FEB612E92AF}"/>
              </a:ext>
            </a:extLst>
          </p:cNvPr>
          <p:cNvSpPr>
            <a:spLocks noGrp="1"/>
          </p:cNvSpPr>
          <p:nvPr>
            <p:ph idx="1"/>
          </p:nvPr>
        </p:nvSpPr>
        <p:spPr/>
        <p:txBody>
          <a:bodyPr/>
          <a:lstStyle/>
          <a:p>
            <a:r>
              <a:rPr lang="en-US" dirty="0"/>
              <a:t>What can you do right now without too much effort</a:t>
            </a:r>
          </a:p>
          <a:p>
            <a:pPr lvl="1"/>
            <a:r>
              <a:rPr lang="en-US" dirty="0"/>
              <a:t>Off-the-Shelf APIs</a:t>
            </a:r>
          </a:p>
          <a:p>
            <a:pPr lvl="1"/>
            <a:r>
              <a:rPr lang="en-US" dirty="0"/>
              <a:t>Off-the-Shelf Chatbots</a:t>
            </a:r>
          </a:p>
          <a:p>
            <a:r>
              <a:rPr lang="en-US" dirty="0"/>
              <a:t>Use case: Academic search domain</a:t>
            </a:r>
          </a:p>
          <a:p>
            <a:pPr lvl="1"/>
            <a:r>
              <a:rPr lang="en-US" dirty="0"/>
              <a:t>Recommendations</a:t>
            </a:r>
          </a:p>
          <a:p>
            <a:pPr lvl="1"/>
            <a:r>
              <a:rPr lang="en-US" dirty="0"/>
              <a:t>Compare and Contrast</a:t>
            </a:r>
          </a:p>
          <a:p>
            <a:pPr lvl="1"/>
            <a:endParaRPr lang="en-US" dirty="0"/>
          </a:p>
          <a:p>
            <a:pPr marL="0" indent="0">
              <a:buNone/>
            </a:pPr>
            <a:endParaRPr lang="en-US" dirty="0"/>
          </a:p>
          <a:p>
            <a:pPr lvl="1"/>
            <a:endParaRPr lang="en-US" dirty="0"/>
          </a:p>
        </p:txBody>
      </p:sp>
      <p:sp>
        <p:nvSpPr>
          <p:cNvPr id="5" name="Footer Placeholder 4">
            <a:extLst>
              <a:ext uri="{FF2B5EF4-FFF2-40B4-BE49-F238E27FC236}">
                <a16:creationId xmlns:a16="http://schemas.microsoft.com/office/drawing/2014/main" id="{1913DDCD-D167-BA27-F2E8-41D11B6E05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78064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C178-3962-F473-75BC-8534C36D8010}"/>
              </a:ext>
            </a:extLst>
          </p:cNvPr>
          <p:cNvSpPr>
            <a:spLocks noGrp="1"/>
          </p:cNvSpPr>
          <p:nvPr>
            <p:ph type="title"/>
          </p:nvPr>
        </p:nvSpPr>
        <p:spPr/>
        <p:txBody>
          <a:bodyPr>
            <a:normAutofit/>
          </a:bodyPr>
          <a:lstStyle/>
          <a:p>
            <a:r>
              <a:rPr lang="en-US" dirty="0"/>
              <a:t>Test of time: Inference is cool (for now)</a:t>
            </a:r>
          </a:p>
        </p:txBody>
      </p:sp>
      <p:sp>
        <p:nvSpPr>
          <p:cNvPr id="7" name="Footer Placeholder 6">
            <a:extLst>
              <a:ext uri="{FF2B5EF4-FFF2-40B4-BE49-F238E27FC236}">
                <a16:creationId xmlns:a16="http://schemas.microsoft.com/office/drawing/2014/main" id="{A8163DC0-7314-C740-D90D-1B4B93DC5C23}"/>
              </a:ext>
            </a:extLst>
          </p:cNvPr>
          <p:cNvSpPr>
            <a:spLocks noGrp="1"/>
          </p:cNvSpPr>
          <p:nvPr>
            <p:ph type="ftr" sz="quarter" idx="11"/>
          </p:nvPr>
        </p:nvSpPr>
        <p:spPr/>
        <p:txBody>
          <a:bodyPr/>
          <a:lstStyle/>
          <a:p>
            <a:r>
              <a:rPr lang="en-US"/>
              <a:t>https://github.com/kwchurch/CIKM_2023_tutorial</a:t>
            </a:r>
          </a:p>
        </p:txBody>
      </p:sp>
      <p:pic>
        <p:nvPicPr>
          <p:cNvPr id="10" name="Mario_brief.mp4">
            <a:hlinkClick r:id="" action="ppaction://media"/>
            <a:extLst>
              <a:ext uri="{FF2B5EF4-FFF2-40B4-BE49-F238E27FC236}">
                <a16:creationId xmlns:a16="http://schemas.microsoft.com/office/drawing/2014/main" id="{9C6452ED-0154-13F0-DD04-8DB6F50B043F}"/>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rotWithShape="1">
          <a:blip r:embed="rId4"/>
          <a:srcRect r="11348"/>
          <a:stretch/>
        </p:blipFill>
        <p:spPr>
          <a:xfrm>
            <a:off x="1549401" y="1393412"/>
            <a:ext cx="7680324" cy="4873723"/>
          </a:xfrm>
        </p:spPr>
      </p:pic>
      <p:sp>
        <p:nvSpPr>
          <p:cNvPr id="12" name="TextBox 11">
            <a:extLst>
              <a:ext uri="{FF2B5EF4-FFF2-40B4-BE49-F238E27FC236}">
                <a16:creationId xmlns:a16="http://schemas.microsoft.com/office/drawing/2014/main" id="{12E5C9FD-0B62-1752-E30A-7203F76267A9}"/>
              </a:ext>
            </a:extLst>
          </p:cNvPr>
          <p:cNvSpPr txBox="1"/>
          <p:nvPr/>
        </p:nvSpPr>
        <p:spPr>
          <a:xfrm>
            <a:off x="421749" y="6377906"/>
            <a:ext cx="6095184" cy="369332"/>
          </a:xfrm>
          <a:prstGeom prst="rect">
            <a:avLst/>
          </a:prstGeom>
          <a:noFill/>
        </p:spPr>
        <p:txBody>
          <a:bodyPr wrap="square">
            <a:spAutoFit/>
          </a:bodyPr>
          <a:lstStyle/>
          <a:p>
            <a:r>
              <a:rPr lang="en-US" dirty="0">
                <a:hlinkClick r:id="rId5"/>
              </a:rPr>
              <a:t>https://youtu.be/rLl9XBg7wSs</a:t>
            </a:r>
            <a:r>
              <a:rPr lang="en-US" dirty="0"/>
              <a:t> </a:t>
            </a:r>
          </a:p>
        </p:txBody>
      </p:sp>
    </p:spTree>
    <p:extLst>
      <p:ext uri="{BB962C8B-B14F-4D97-AF65-F5344CB8AC3E}">
        <p14:creationId xmlns:p14="http://schemas.microsoft.com/office/powerpoint/2010/main" val="38223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5BC929-5A82-042F-FFFE-4DBD44BFF37D}"/>
              </a:ext>
            </a:extLst>
          </p:cNvPr>
          <p:cNvSpPr>
            <a:spLocks noGrp="1"/>
          </p:cNvSpPr>
          <p:nvPr>
            <p:ph type="title"/>
          </p:nvPr>
        </p:nvSpPr>
        <p:spPr/>
        <p:txBody>
          <a:bodyPr/>
          <a:lstStyle/>
          <a:p>
            <a:r>
              <a:rPr lang="en-US" dirty="0"/>
              <a:t>Test of time: Inference is cool (for now)</a:t>
            </a:r>
            <a:br>
              <a:rPr lang="en-US" dirty="0"/>
            </a:br>
            <a:r>
              <a:rPr lang="en-US" i="1" dirty="0"/>
              <a:t>Will you still love me when I’m Sixty Four?</a:t>
            </a:r>
          </a:p>
        </p:txBody>
      </p:sp>
      <p:sp>
        <p:nvSpPr>
          <p:cNvPr id="3" name="Footer Placeholder 2">
            <a:extLst>
              <a:ext uri="{FF2B5EF4-FFF2-40B4-BE49-F238E27FC236}">
                <a16:creationId xmlns:a16="http://schemas.microsoft.com/office/drawing/2014/main" id="{EEBF7B31-DFBA-F5D7-0FA2-83701D233CB0}"/>
              </a:ext>
            </a:extLst>
          </p:cNvPr>
          <p:cNvSpPr>
            <a:spLocks noGrp="1"/>
          </p:cNvSpPr>
          <p:nvPr>
            <p:ph type="ftr" sz="quarter" idx="11"/>
          </p:nvPr>
        </p:nvSpPr>
        <p:spPr/>
        <p:txBody>
          <a:bodyPr/>
          <a:lstStyle/>
          <a:p>
            <a:r>
              <a:rPr lang="en-US"/>
              <a:t>https://github.com/kwchurch/CIKM_2023_tutorial</a:t>
            </a:r>
          </a:p>
        </p:txBody>
      </p:sp>
      <p:pic>
        <p:nvPicPr>
          <p:cNvPr id="11" name="Content Placeholder 10" descr="A screen shot of a phone&#10;&#10;Description automatically generated">
            <a:extLst>
              <a:ext uri="{FF2B5EF4-FFF2-40B4-BE49-F238E27FC236}">
                <a16:creationId xmlns:a16="http://schemas.microsoft.com/office/drawing/2014/main" id="{08BD9471-AE2C-CF35-53E6-E99E4213E714}"/>
              </a:ext>
            </a:extLst>
          </p:cNvPr>
          <p:cNvPicPr>
            <a:picLocks noGrp="1" noChangeAspect="1"/>
          </p:cNvPicPr>
          <p:nvPr>
            <p:ph idx="1"/>
          </p:nvPr>
        </p:nvPicPr>
        <p:blipFill>
          <a:blip r:embed="rId2"/>
          <a:stretch>
            <a:fillRect/>
          </a:stretch>
        </p:blipFill>
        <p:spPr>
          <a:xfrm>
            <a:off x="838200" y="2693209"/>
            <a:ext cx="10515600" cy="2616169"/>
          </a:xfrm>
        </p:spPr>
      </p:pic>
      <p:sp>
        <p:nvSpPr>
          <p:cNvPr id="13" name="TextBox 12">
            <a:extLst>
              <a:ext uri="{FF2B5EF4-FFF2-40B4-BE49-F238E27FC236}">
                <a16:creationId xmlns:a16="http://schemas.microsoft.com/office/drawing/2014/main" id="{BA13F13E-BE4C-C7FA-4432-939FDF9D5A59}"/>
              </a:ext>
            </a:extLst>
          </p:cNvPr>
          <p:cNvSpPr txBox="1"/>
          <p:nvPr/>
        </p:nvSpPr>
        <p:spPr>
          <a:xfrm>
            <a:off x="1143000" y="5716072"/>
            <a:ext cx="6096000" cy="369332"/>
          </a:xfrm>
          <a:prstGeom prst="rect">
            <a:avLst/>
          </a:prstGeom>
          <a:noFill/>
        </p:spPr>
        <p:txBody>
          <a:bodyPr wrap="square">
            <a:spAutoFit/>
          </a:bodyPr>
          <a:lstStyle/>
          <a:p>
            <a:r>
              <a:rPr lang="en-US" dirty="0">
                <a:hlinkClick r:id="rId3"/>
              </a:rPr>
              <a:t>https://www.youtube.com/watch?v=wUDRIC5RSX4</a:t>
            </a:r>
            <a:r>
              <a:rPr lang="en-US" dirty="0"/>
              <a:t> </a:t>
            </a:r>
          </a:p>
        </p:txBody>
      </p:sp>
    </p:spTree>
    <p:extLst>
      <p:ext uri="{BB962C8B-B14F-4D97-AF65-F5344CB8AC3E}">
        <p14:creationId xmlns:p14="http://schemas.microsoft.com/office/powerpoint/2010/main" val="728767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8B64AE1-E373-42FC-C943-6B8BFC660868}"/>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DE92EE96-B845-BE23-AFF2-D13BD533D582}"/>
              </a:ext>
            </a:extLst>
          </p:cNvPr>
          <p:cNvSpPr>
            <a:spLocks noGrp="1"/>
          </p:cNvSpPr>
          <p:nvPr>
            <p:ph type="sldNum" sz="quarter" idx="12"/>
          </p:nvPr>
        </p:nvSpPr>
        <p:spPr/>
        <p:txBody>
          <a:bodyPr/>
          <a:lstStyle/>
          <a:p>
            <a:fld id="{9A3E5643-D884-694F-ADCB-3F4DA390586C}" type="slidenum">
              <a:rPr lang="en-US" smtClean="0"/>
              <a:t>32</a:t>
            </a:fld>
            <a:endParaRPr lang="en-US"/>
          </a:p>
        </p:txBody>
      </p:sp>
      <p:pic>
        <p:nvPicPr>
          <p:cNvPr id="8" name="Content Placeholder 7" descr="A screenshot of a computer code&#10;&#10;Description automatically generated">
            <a:extLst>
              <a:ext uri="{FF2B5EF4-FFF2-40B4-BE49-F238E27FC236}">
                <a16:creationId xmlns:a16="http://schemas.microsoft.com/office/drawing/2014/main" id="{68C1E03B-EE15-FABE-B67D-2334545D0FD3}"/>
              </a:ext>
            </a:extLst>
          </p:cNvPr>
          <p:cNvPicPr>
            <a:picLocks noGrp="1" noChangeAspect="1"/>
          </p:cNvPicPr>
          <p:nvPr>
            <p:ph sz="half" idx="4294967295"/>
          </p:nvPr>
        </p:nvPicPr>
        <p:blipFill>
          <a:blip r:embed="rId2"/>
          <a:stretch>
            <a:fillRect/>
          </a:stretch>
        </p:blipFill>
        <p:spPr>
          <a:xfrm>
            <a:off x="107577" y="179866"/>
            <a:ext cx="12284367" cy="2480207"/>
          </a:xfrm>
        </p:spPr>
      </p:pic>
      <p:pic>
        <p:nvPicPr>
          <p:cNvPr id="10" name="Picture 9" descr="A screenshot of a computer&#10;&#10;Description automatically generated">
            <a:extLst>
              <a:ext uri="{FF2B5EF4-FFF2-40B4-BE49-F238E27FC236}">
                <a16:creationId xmlns:a16="http://schemas.microsoft.com/office/drawing/2014/main" id="{0B81B0DB-899A-59BE-1297-2BAC82E8362F}"/>
              </a:ext>
            </a:extLst>
          </p:cNvPr>
          <p:cNvPicPr>
            <a:picLocks noChangeAspect="1"/>
          </p:cNvPicPr>
          <p:nvPr/>
        </p:nvPicPr>
        <p:blipFill>
          <a:blip r:embed="rId3"/>
          <a:stretch>
            <a:fillRect/>
          </a:stretch>
        </p:blipFill>
        <p:spPr>
          <a:xfrm>
            <a:off x="200076" y="2660073"/>
            <a:ext cx="9828727" cy="5031645"/>
          </a:xfrm>
          <a:prstGeom prst="rect">
            <a:avLst/>
          </a:prstGeom>
        </p:spPr>
      </p:pic>
      <p:pic>
        <p:nvPicPr>
          <p:cNvPr id="15362" name="Picture 2">
            <a:extLst>
              <a:ext uri="{FF2B5EF4-FFF2-40B4-BE49-F238E27FC236}">
                <a16:creationId xmlns:a16="http://schemas.microsoft.com/office/drawing/2014/main" id="{3F6BBEE7-A8B3-DE4D-8394-4449C4841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1302" y="2625844"/>
            <a:ext cx="1997499" cy="199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390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5B49EF5-DC15-6D44-862E-CC73EC482B0D}"/>
              </a:ext>
            </a:extLst>
          </p:cNvPr>
          <p:cNvSpPr>
            <a:spLocks noGrp="1"/>
          </p:cNvSpPr>
          <p:nvPr>
            <p:ph type="title"/>
          </p:nvPr>
        </p:nvSpPr>
        <p:spPr/>
        <p:txBody>
          <a:bodyPr>
            <a:normAutofit fontScale="90000"/>
          </a:bodyPr>
          <a:lstStyle/>
          <a:p>
            <a:r>
              <a:rPr lang="en-US" dirty="0"/>
              <a:t>Input: </a:t>
            </a:r>
            <a:r>
              <a:rPr lang="en-US" i="1" dirty="0"/>
              <a:t>I love you</a:t>
            </a:r>
            <a:br>
              <a:rPr lang="en-US" i="1" dirty="0"/>
            </a:br>
            <a:r>
              <a:rPr lang="en-US" dirty="0"/>
              <a:t>Output: Depends on Model (among other things)</a:t>
            </a:r>
            <a:endParaRPr lang="en-US" i="1" dirty="0"/>
          </a:p>
        </p:txBody>
      </p:sp>
      <p:sp>
        <p:nvSpPr>
          <p:cNvPr id="11" name="Content Placeholder 10">
            <a:extLst>
              <a:ext uri="{FF2B5EF4-FFF2-40B4-BE49-F238E27FC236}">
                <a16:creationId xmlns:a16="http://schemas.microsoft.com/office/drawing/2014/main" id="{E6EB1EB1-6C30-344F-9311-7B2EBD14D629}"/>
              </a:ext>
            </a:extLst>
          </p:cNvPr>
          <p:cNvSpPr>
            <a:spLocks noGrp="1"/>
          </p:cNvSpPr>
          <p:nvPr>
            <p:ph sz="half" idx="1"/>
          </p:nvPr>
        </p:nvSpPr>
        <p:spPr>
          <a:xfrm>
            <a:off x="478172" y="1825625"/>
            <a:ext cx="5617828" cy="4351338"/>
          </a:xfrm>
        </p:spPr>
        <p:txBody>
          <a:bodyPr/>
          <a:lstStyle/>
          <a:p>
            <a:r>
              <a:rPr lang="en-US" dirty="0"/>
              <a:t>Task: classify</a:t>
            </a:r>
          </a:p>
          <a:p>
            <a:r>
              <a:rPr lang="en-US" dirty="0"/>
              <a:t>Models:</a:t>
            </a:r>
          </a:p>
          <a:p>
            <a:pPr lvl="1"/>
            <a:r>
              <a:rPr lang="en-US" dirty="0"/>
              <a:t>Sentiment</a:t>
            </a:r>
          </a:p>
          <a:p>
            <a:pPr lvl="2"/>
            <a:r>
              <a:rPr lang="en-US" dirty="0"/>
              <a:t>Expected output label: positive</a:t>
            </a:r>
          </a:p>
          <a:p>
            <a:pPr lvl="1"/>
            <a:r>
              <a:rPr lang="en-US" dirty="0"/>
              <a:t>Fake News:</a:t>
            </a:r>
          </a:p>
          <a:p>
            <a:pPr lvl="2"/>
            <a:r>
              <a:rPr lang="en-US" dirty="0"/>
              <a:t>Expected output label: not fake (real)</a:t>
            </a:r>
          </a:p>
          <a:p>
            <a:pPr lvl="1"/>
            <a:r>
              <a:rPr lang="en-US" dirty="0"/>
              <a:t>Spam/Ham:</a:t>
            </a:r>
          </a:p>
          <a:p>
            <a:pPr lvl="2"/>
            <a:r>
              <a:rPr lang="en-US" dirty="0"/>
              <a:t>Expected output label: not spam (ham)</a:t>
            </a:r>
          </a:p>
        </p:txBody>
      </p:sp>
      <p:sp>
        <p:nvSpPr>
          <p:cNvPr id="2" name="Content Placeholder 1">
            <a:extLst>
              <a:ext uri="{FF2B5EF4-FFF2-40B4-BE49-F238E27FC236}">
                <a16:creationId xmlns:a16="http://schemas.microsoft.com/office/drawing/2014/main" id="{6C66F648-181A-2045-A7A1-75F98704BCF6}"/>
              </a:ext>
            </a:extLst>
          </p:cNvPr>
          <p:cNvSpPr>
            <a:spLocks noGrp="1"/>
          </p:cNvSpPr>
          <p:nvPr>
            <p:ph sz="half" idx="2"/>
          </p:nvPr>
        </p:nvSpPr>
        <p:spPr>
          <a:xfrm>
            <a:off x="6172199" y="1825625"/>
            <a:ext cx="4565211" cy="3239789"/>
          </a:xfrm>
          <a:solidFill>
            <a:srgbClr val="FFFF00"/>
          </a:solidFill>
        </p:spPr>
        <p:txBody>
          <a:bodyPr>
            <a:normAutofit/>
          </a:bodyPr>
          <a:lstStyle/>
          <a:p>
            <a:pPr marL="0" indent="0">
              <a:buNone/>
            </a:pPr>
            <a:r>
              <a:rPr lang="en-US" sz="2400" dirty="0">
                <a:latin typeface="Courier New" panose="02070309020205020404" pitchFamily="49" charset="0"/>
                <a:cs typeface="Courier New" panose="02070309020205020404" pitchFamily="49" charset="0"/>
              </a:rPr>
              <a:t>for model in …</a:t>
            </a:r>
          </a:p>
          <a:p>
            <a:pPr marL="0" indent="0">
              <a:buNone/>
            </a:pPr>
            <a:r>
              <a:rPr lang="en-US" sz="2400" dirty="0">
                <a:latin typeface="Courier New" panose="02070309020205020404" pitchFamily="49" charset="0"/>
                <a:cs typeface="Courier New" panose="02070309020205020404" pitchFamily="49" charset="0"/>
              </a:rPr>
              <a:t> do</a:t>
            </a:r>
          </a:p>
          <a:p>
            <a:pPr marL="457200" lvl="1" indent="0">
              <a:buNone/>
            </a:pPr>
            <a:r>
              <a:rPr lang="en-US" dirty="0">
                <a:latin typeface="Courier New" panose="02070309020205020404" pitchFamily="49" charset="0"/>
                <a:cs typeface="Courier New" panose="02070309020205020404" pitchFamily="49" charset="0"/>
              </a:rPr>
              <a:t>echo I love you |</a:t>
            </a:r>
          </a:p>
          <a:p>
            <a:pPr marL="457200" lvl="1" indent="0">
              <a:buNone/>
            </a:pPr>
            <a:r>
              <a:rPr lang="en-US" dirty="0" err="1">
                <a:latin typeface="Courier New" panose="02070309020205020404" pitchFamily="49" charset="0"/>
                <a:cs typeface="Courier New" panose="02070309020205020404" pitchFamily="49" charset="0"/>
              </a:rPr>
              <a:t>gft_predict</a:t>
            </a:r>
            <a:r>
              <a:rPr lang="en-US" dirty="0">
                <a:latin typeface="Courier New" panose="02070309020205020404" pitchFamily="49" charset="0"/>
                <a:cs typeface="Courier New" panose="02070309020205020404" pitchFamily="49" charset="0"/>
              </a:rPr>
              <a:t> \</a:t>
            </a:r>
          </a:p>
          <a:p>
            <a:pPr marL="914400" lvl="2" indent="0">
              <a:buNone/>
            </a:pPr>
            <a:r>
              <a:rPr lang="en-US" sz="2400" dirty="0">
                <a:latin typeface="Courier New" panose="02070309020205020404" pitchFamily="49" charset="0"/>
                <a:cs typeface="Courier New" panose="02070309020205020404" pitchFamily="49" charset="0"/>
              </a:rPr>
              <a:t>--task classify \</a:t>
            </a:r>
          </a:p>
          <a:p>
            <a:pPr marL="914400" lvl="2" indent="0">
              <a:buNone/>
            </a:pPr>
            <a:r>
              <a:rPr lang="en-US" sz="2400" dirty="0">
                <a:latin typeface="Courier New" panose="02070309020205020404" pitchFamily="49" charset="0"/>
                <a:cs typeface="Courier New" panose="02070309020205020404" pitchFamily="49" charset="0"/>
              </a:rPr>
              <a:t>--model $model</a:t>
            </a:r>
          </a:p>
          <a:p>
            <a:pPr marL="0" indent="0">
              <a:buNone/>
            </a:pPr>
            <a:r>
              <a:rPr lang="en-US" sz="2400" dirty="0">
                <a:latin typeface="Courier New" panose="02070309020205020404" pitchFamily="49" charset="0"/>
                <a:cs typeface="Courier New" panose="02070309020205020404" pitchFamily="49" charset="0"/>
              </a:rPr>
              <a:t> done</a:t>
            </a:r>
          </a:p>
          <a:p>
            <a:pPr marL="914400" lvl="2" indent="0">
              <a:buNone/>
            </a:pPr>
            <a:endParaRPr lang="en-US" sz="2400" dirty="0">
              <a:latin typeface="Courier New" panose="02070309020205020404" pitchFamily="49" charset="0"/>
              <a:cs typeface="Courier New" panose="02070309020205020404" pitchFamily="49" charset="0"/>
            </a:endParaRPr>
          </a:p>
        </p:txBody>
      </p:sp>
      <p:sp>
        <p:nvSpPr>
          <p:cNvPr id="7" name="Date Placeholder 6">
            <a:extLst>
              <a:ext uri="{FF2B5EF4-FFF2-40B4-BE49-F238E27FC236}">
                <a16:creationId xmlns:a16="http://schemas.microsoft.com/office/drawing/2014/main" id="{30DD6B64-8668-0642-97D1-AA8EABA46C2E}"/>
              </a:ext>
            </a:extLst>
          </p:cNvPr>
          <p:cNvSpPr>
            <a:spLocks noGrp="1"/>
          </p:cNvSpPr>
          <p:nvPr>
            <p:ph type="dt" sz="half" idx="10"/>
          </p:nvPr>
        </p:nvSpPr>
        <p:spPr/>
        <p:txBody>
          <a:bodyPr/>
          <a:lstStyle/>
          <a:p>
            <a:r>
              <a:rPr lang="en-US"/>
              <a:t>22 May 2022</a:t>
            </a:r>
          </a:p>
        </p:txBody>
      </p:sp>
      <p:sp>
        <p:nvSpPr>
          <p:cNvPr id="8" name="Footer Placeholder 7">
            <a:extLst>
              <a:ext uri="{FF2B5EF4-FFF2-40B4-BE49-F238E27FC236}">
                <a16:creationId xmlns:a16="http://schemas.microsoft.com/office/drawing/2014/main" id="{707D9110-4448-4B41-9947-152C7C973183}"/>
              </a:ext>
            </a:extLst>
          </p:cNvPr>
          <p:cNvSpPr>
            <a:spLocks noGrp="1"/>
          </p:cNvSpPr>
          <p:nvPr>
            <p:ph type="ftr" sz="quarter" idx="11"/>
          </p:nvPr>
        </p:nvSpPr>
        <p:spPr/>
        <p:txBody>
          <a:bodyPr/>
          <a:lstStyle/>
          <a:p>
            <a:r>
              <a:rPr lang="en-US"/>
              <a:t>https://github.com/kwchurch/ACL2022_deepnets_tutorial</a:t>
            </a:r>
          </a:p>
        </p:txBody>
      </p:sp>
      <p:sp>
        <p:nvSpPr>
          <p:cNvPr id="9" name="Slide Number Placeholder 8">
            <a:extLst>
              <a:ext uri="{FF2B5EF4-FFF2-40B4-BE49-F238E27FC236}">
                <a16:creationId xmlns:a16="http://schemas.microsoft.com/office/drawing/2014/main" id="{8FBB169E-08FB-2141-A36F-C7046CDC872F}"/>
              </a:ext>
            </a:extLst>
          </p:cNvPr>
          <p:cNvSpPr>
            <a:spLocks noGrp="1"/>
          </p:cNvSpPr>
          <p:nvPr>
            <p:ph type="sldNum" sz="quarter" idx="12"/>
          </p:nvPr>
        </p:nvSpPr>
        <p:spPr/>
        <p:txBody>
          <a:bodyPr/>
          <a:lstStyle/>
          <a:p>
            <a:fld id="{F0FEA250-3342-A646-B643-53E371B4A843}" type="slidenum">
              <a:rPr lang="en-US" smtClean="0"/>
              <a:t>33</a:t>
            </a:fld>
            <a:endParaRPr lang="en-US"/>
          </a:p>
        </p:txBody>
      </p:sp>
    </p:spTree>
    <p:extLst>
      <p:ext uri="{BB962C8B-B14F-4D97-AF65-F5344CB8AC3E}">
        <p14:creationId xmlns:p14="http://schemas.microsoft.com/office/powerpoint/2010/main" val="344706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5EA3-B6F2-0341-87D4-520D33128995}"/>
              </a:ext>
            </a:extLst>
          </p:cNvPr>
          <p:cNvSpPr>
            <a:spLocks noGrp="1"/>
          </p:cNvSpPr>
          <p:nvPr>
            <p:ph type="title"/>
          </p:nvPr>
        </p:nvSpPr>
        <p:spPr>
          <a:xfrm>
            <a:off x="838200" y="365125"/>
            <a:ext cx="2868827" cy="4935924"/>
          </a:xfrm>
        </p:spPr>
        <p:txBody>
          <a:bodyPr/>
          <a:lstStyle/>
          <a:p>
            <a:r>
              <a:rPr lang="en-US" dirty="0"/>
              <a:t>Many of these models produce reasonable results</a:t>
            </a:r>
          </a:p>
        </p:txBody>
      </p:sp>
      <p:pic>
        <p:nvPicPr>
          <p:cNvPr id="8" name="Content Placeholder 7">
            <a:extLst>
              <a:ext uri="{FF2B5EF4-FFF2-40B4-BE49-F238E27FC236}">
                <a16:creationId xmlns:a16="http://schemas.microsoft.com/office/drawing/2014/main" id="{0891AAB7-14A3-B343-8BCF-C1EAC3DE4A80}"/>
              </a:ext>
            </a:extLst>
          </p:cNvPr>
          <p:cNvPicPr>
            <a:picLocks noGrp="1" noChangeAspect="1"/>
          </p:cNvPicPr>
          <p:nvPr>
            <p:ph idx="1"/>
          </p:nvPr>
        </p:nvPicPr>
        <p:blipFill>
          <a:blip r:embed="rId2"/>
          <a:stretch>
            <a:fillRect/>
          </a:stretch>
        </p:blipFill>
        <p:spPr>
          <a:xfrm>
            <a:off x="3902019" y="0"/>
            <a:ext cx="8289981" cy="6240162"/>
          </a:xfrm>
        </p:spPr>
      </p:pic>
      <p:sp>
        <p:nvSpPr>
          <p:cNvPr id="4" name="Date Placeholder 3">
            <a:extLst>
              <a:ext uri="{FF2B5EF4-FFF2-40B4-BE49-F238E27FC236}">
                <a16:creationId xmlns:a16="http://schemas.microsoft.com/office/drawing/2014/main" id="{0D6EDBB6-0266-2D49-AB75-498E418AB4F1}"/>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4A3298D2-BDD2-DB40-944B-B5E84F4146D7}"/>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8F5F80EB-D1E3-8943-B02D-4597F30F8153}"/>
              </a:ext>
            </a:extLst>
          </p:cNvPr>
          <p:cNvSpPr>
            <a:spLocks noGrp="1"/>
          </p:cNvSpPr>
          <p:nvPr>
            <p:ph type="sldNum" sz="quarter" idx="12"/>
          </p:nvPr>
        </p:nvSpPr>
        <p:spPr/>
        <p:txBody>
          <a:bodyPr/>
          <a:lstStyle/>
          <a:p>
            <a:fld id="{F0FEA250-3342-A646-B643-53E371B4A843}" type="slidenum">
              <a:rPr lang="en-US" smtClean="0"/>
              <a:t>34</a:t>
            </a:fld>
            <a:endParaRPr lang="en-US"/>
          </a:p>
        </p:txBody>
      </p:sp>
      <p:sp>
        <p:nvSpPr>
          <p:cNvPr id="7" name="Rounded Rectangular Callout 6">
            <a:extLst>
              <a:ext uri="{FF2B5EF4-FFF2-40B4-BE49-F238E27FC236}">
                <a16:creationId xmlns:a16="http://schemas.microsoft.com/office/drawing/2014/main" id="{B61A39E0-B846-E04C-8962-6B034467E7DE}"/>
              </a:ext>
            </a:extLst>
          </p:cNvPr>
          <p:cNvSpPr/>
          <p:nvPr/>
        </p:nvSpPr>
        <p:spPr>
          <a:xfrm>
            <a:off x="362357" y="268047"/>
            <a:ext cx="3442166" cy="476967"/>
          </a:xfrm>
          <a:prstGeom prst="wedgeRoundRectCallout">
            <a:avLst>
              <a:gd name="adj1" fmla="val 90863"/>
              <a:gd name="adj2" fmla="val 154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Scores could be more confident</a:t>
            </a:r>
          </a:p>
        </p:txBody>
      </p:sp>
    </p:spTree>
    <p:extLst>
      <p:ext uri="{BB962C8B-B14F-4D97-AF65-F5344CB8AC3E}">
        <p14:creationId xmlns:p14="http://schemas.microsoft.com/office/powerpoint/2010/main" val="3114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7BFE-4139-7D42-B557-EF378B55CB94}"/>
              </a:ext>
            </a:extLst>
          </p:cNvPr>
          <p:cNvSpPr>
            <a:spLocks noGrp="1"/>
          </p:cNvSpPr>
          <p:nvPr>
            <p:ph type="title"/>
          </p:nvPr>
        </p:nvSpPr>
        <p:spPr>
          <a:xfrm>
            <a:off x="269790" y="439266"/>
            <a:ext cx="1398373" cy="4293372"/>
          </a:xfrm>
        </p:spPr>
        <p:txBody>
          <a:bodyPr>
            <a:normAutofit/>
          </a:bodyPr>
          <a:lstStyle/>
          <a:p>
            <a:r>
              <a:rPr lang="en-US" dirty="0"/>
              <a:t>But…</a:t>
            </a:r>
          </a:p>
        </p:txBody>
      </p:sp>
      <p:pic>
        <p:nvPicPr>
          <p:cNvPr id="8" name="Content Placeholder 7">
            <a:extLst>
              <a:ext uri="{FF2B5EF4-FFF2-40B4-BE49-F238E27FC236}">
                <a16:creationId xmlns:a16="http://schemas.microsoft.com/office/drawing/2014/main" id="{702C7D82-C175-CE4A-A441-F255A5EF9FF8}"/>
              </a:ext>
            </a:extLst>
          </p:cNvPr>
          <p:cNvPicPr>
            <a:picLocks noGrp="1" noChangeAspect="1"/>
          </p:cNvPicPr>
          <p:nvPr>
            <p:ph idx="1"/>
          </p:nvPr>
        </p:nvPicPr>
        <p:blipFill>
          <a:blip r:embed="rId2"/>
          <a:stretch>
            <a:fillRect/>
          </a:stretch>
        </p:blipFill>
        <p:spPr>
          <a:xfrm>
            <a:off x="1404921" y="132749"/>
            <a:ext cx="10668095" cy="5959132"/>
          </a:xfrm>
        </p:spPr>
      </p:pic>
      <p:sp>
        <p:nvSpPr>
          <p:cNvPr id="4" name="Date Placeholder 3">
            <a:extLst>
              <a:ext uri="{FF2B5EF4-FFF2-40B4-BE49-F238E27FC236}">
                <a16:creationId xmlns:a16="http://schemas.microsoft.com/office/drawing/2014/main" id="{FA1C5CEE-E74D-C440-8A9F-35C91C2E532E}"/>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6392A83D-3AAA-9D47-810E-DF82E98E69DA}"/>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234E68C1-EB3B-CB46-9D29-50554CF6E685}"/>
              </a:ext>
            </a:extLst>
          </p:cNvPr>
          <p:cNvSpPr>
            <a:spLocks noGrp="1"/>
          </p:cNvSpPr>
          <p:nvPr>
            <p:ph type="sldNum" sz="quarter" idx="12"/>
          </p:nvPr>
        </p:nvSpPr>
        <p:spPr/>
        <p:txBody>
          <a:bodyPr/>
          <a:lstStyle/>
          <a:p>
            <a:fld id="{F0FEA250-3342-A646-B643-53E371B4A843}" type="slidenum">
              <a:rPr lang="en-US" smtClean="0"/>
              <a:t>35</a:t>
            </a:fld>
            <a:endParaRPr lang="en-US"/>
          </a:p>
        </p:txBody>
      </p:sp>
    </p:spTree>
    <p:extLst>
      <p:ext uri="{BB962C8B-B14F-4D97-AF65-F5344CB8AC3E}">
        <p14:creationId xmlns:p14="http://schemas.microsoft.com/office/powerpoint/2010/main" val="4247207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label?</a:t>
            </a:r>
          </a:p>
        </p:txBody>
      </p:sp>
      <p:sp>
        <p:nvSpPr>
          <p:cNvPr id="9" name="TextBox 8"/>
          <p:cNvSpPr txBox="1"/>
          <p:nvPr/>
        </p:nvSpPr>
        <p:spPr>
          <a:xfrm>
            <a:off x="4004342" y="4997744"/>
            <a:ext cx="4482124"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Spam email? </a:t>
            </a:r>
          </a:p>
          <a:p>
            <a:pPr>
              <a:lnSpc>
                <a:spcPct val="90000"/>
              </a:lnSpc>
              <a:spcAft>
                <a:spcPts val="588"/>
              </a:spcAft>
            </a:pPr>
            <a:r>
              <a:rPr lang="en-US" sz="2353" dirty="0">
                <a:gradFill>
                  <a:gsLst>
                    <a:gs pos="2917">
                      <a:schemeClr val="tx1"/>
                    </a:gs>
                    <a:gs pos="30000">
                      <a:schemeClr val="tx1"/>
                    </a:gs>
                  </a:gsLst>
                  <a:lin ang="5400000" scaled="0"/>
                </a:gradFill>
              </a:rPr>
              <a:t>Label: yes, no</a:t>
            </a:r>
          </a:p>
        </p:txBody>
      </p:sp>
      <p:pic>
        <p:nvPicPr>
          <p:cNvPr id="4" name="Picture 3">
            <a:extLst>
              <a:ext uri="{FF2B5EF4-FFF2-40B4-BE49-F238E27FC236}">
                <a16:creationId xmlns:a16="http://schemas.microsoft.com/office/drawing/2014/main" id="{F5726308-6718-4867-B56A-AAC75345E363}"/>
              </a:ext>
            </a:extLst>
          </p:cNvPr>
          <p:cNvPicPr>
            <a:picLocks noChangeAspect="1"/>
          </p:cNvPicPr>
          <p:nvPr/>
        </p:nvPicPr>
        <p:blipFill>
          <a:blip r:embed="rId3"/>
          <a:stretch>
            <a:fillRect/>
          </a:stretch>
        </p:blipFill>
        <p:spPr>
          <a:xfrm>
            <a:off x="1315068" y="1561448"/>
            <a:ext cx="9347096" cy="3299445"/>
          </a:xfrm>
          <a:prstGeom prst="rect">
            <a:avLst/>
          </a:prstGeom>
        </p:spPr>
      </p:pic>
    </p:spTree>
    <p:extLst>
      <p:ext uri="{BB962C8B-B14F-4D97-AF65-F5344CB8AC3E}">
        <p14:creationId xmlns:p14="http://schemas.microsoft.com/office/powerpoint/2010/main" val="757536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327E7-0770-470F-DD39-831093EB3928}"/>
              </a:ext>
            </a:extLst>
          </p:cNvPr>
          <p:cNvSpPr>
            <a:spLocks noGrp="1"/>
          </p:cNvSpPr>
          <p:nvPr>
            <p:ph type="title"/>
          </p:nvPr>
        </p:nvSpPr>
        <p:spPr/>
        <p:txBody>
          <a:bodyPr/>
          <a:lstStyle/>
          <a:p>
            <a:r>
              <a:rPr lang="en-US" dirty="0"/>
              <a:t>Ugly: Challenges for Classification</a:t>
            </a:r>
          </a:p>
        </p:txBody>
      </p:sp>
      <p:sp>
        <p:nvSpPr>
          <p:cNvPr id="3" name="Content Placeholder 2">
            <a:extLst>
              <a:ext uri="{FF2B5EF4-FFF2-40B4-BE49-F238E27FC236}">
                <a16:creationId xmlns:a16="http://schemas.microsoft.com/office/drawing/2014/main" id="{17CEC880-A223-1C29-C394-9A447F705874}"/>
              </a:ext>
            </a:extLst>
          </p:cNvPr>
          <p:cNvSpPr>
            <a:spLocks noGrp="1"/>
          </p:cNvSpPr>
          <p:nvPr>
            <p:ph idx="1"/>
          </p:nvPr>
        </p:nvSpPr>
        <p:spPr/>
        <p:txBody>
          <a:bodyPr>
            <a:normAutofit lnSpcReduction="10000"/>
          </a:bodyPr>
          <a:lstStyle/>
          <a:p>
            <a:r>
              <a:rPr lang="en-US" dirty="0"/>
              <a:t>Benchmarks are small, clean, unrealistic…</a:t>
            </a:r>
          </a:p>
          <a:p>
            <a:r>
              <a:rPr lang="en-US" dirty="0"/>
              <a:t>Arms race, Adversarial attacks (GANs),  </a:t>
            </a:r>
          </a:p>
          <a:p>
            <a:r>
              <a:rPr lang="en-US" dirty="0"/>
              <a:t>Labeling is not as easy as it might seem</a:t>
            </a:r>
          </a:p>
          <a:p>
            <a:pPr lvl="1"/>
            <a:r>
              <a:rPr lang="en-US" dirty="0"/>
              <a:t>Depends on context</a:t>
            </a:r>
          </a:p>
          <a:p>
            <a:pPr lvl="1"/>
            <a:r>
              <a:rPr lang="en-US" dirty="0"/>
              <a:t>Consider: adult content</a:t>
            </a:r>
          </a:p>
          <a:p>
            <a:pPr lvl="2"/>
            <a:r>
              <a:rPr lang="en-US" dirty="0"/>
              <a:t>Parents posted innocent videos of their kids on YouTube</a:t>
            </a:r>
          </a:p>
          <a:p>
            <a:pPr lvl="2"/>
            <a:r>
              <a:rPr lang="en-US" dirty="0"/>
              <a:t>But these videos went viral among not-so-innocent audience</a:t>
            </a:r>
          </a:p>
          <a:p>
            <a:r>
              <a:rPr lang="en-US" dirty="0"/>
              <a:t>Incentives:</a:t>
            </a:r>
          </a:p>
          <a:p>
            <a:pPr lvl="1"/>
            <a:r>
              <a:rPr lang="en-US" dirty="0"/>
              <a:t>If toxicity is profitable,</a:t>
            </a:r>
          </a:p>
          <a:p>
            <a:pPr lvl="1"/>
            <a:r>
              <a:rPr lang="en-US" dirty="0"/>
              <a:t>then use classifiers in reverse direction</a:t>
            </a:r>
          </a:p>
          <a:p>
            <a:pPr lvl="1"/>
            <a:r>
              <a:rPr lang="en-US" dirty="0"/>
              <a:t>to maximize toxicity (and profits)</a:t>
            </a:r>
          </a:p>
          <a:p>
            <a:pPr lvl="2"/>
            <a:endParaRPr lang="en-US" dirty="0"/>
          </a:p>
        </p:txBody>
      </p:sp>
      <p:sp>
        <p:nvSpPr>
          <p:cNvPr id="4" name="Footer Placeholder 3">
            <a:extLst>
              <a:ext uri="{FF2B5EF4-FFF2-40B4-BE49-F238E27FC236}">
                <a16:creationId xmlns:a16="http://schemas.microsoft.com/office/drawing/2014/main" id="{1A3FF829-EA4C-9963-5665-AEFB1BFE2B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933689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Another Example of Inference:</a:t>
            </a:r>
            <a:br>
              <a:rPr lang="en-US" dirty="0"/>
            </a:br>
            <a:r>
              <a:rPr lang="en-US" dirty="0"/>
              <a:t>Machine Translation (MT)</a:t>
            </a:r>
          </a:p>
        </p:txBody>
      </p:sp>
      <p:pic>
        <p:nvPicPr>
          <p:cNvPr id="7" name="Content Placeholder 6" descr="A close-up of a text&#10;&#10;Description automatically generated">
            <a:extLst>
              <a:ext uri="{FF2B5EF4-FFF2-40B4-BE49-F238E27FC236}">
                <a16:creationId xmlns:a16="http://schemas.microsoft.com/office/drawing/2014/main" id="{B14037DD-CB1C-0F5E-9679-4CD6228824C9}"/>
              </a:ext>
            </a:extLst>
          </p:cNvPr>
          <p:cNvPicPr>
            <a:picLocks noGrp="1" noChangeAspect="1"/>
          </p:cNvPicPr>
          <p:nvPr>
            <p:ph idx="1"/>
          </p:nvPr>
        </p:nvPicPr>
        <p:blipFill>
          <a:blip r:embed="rId2"/>
          <a:stretch>
            <a:fillRect/>
          </a:stretch>
        </p:blipFill>
        <p:spPr>
          <a:xfrm>
            <a:off x="882209" y="1808532"/>
            <a:ext cx="10515600" cy="1476658"/>
          </a:xfrm>
        </p:spPr>
      </p:pic>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38</a:t>
            </a:fld>
            <a:endParaRPr lang="en-US"/>
          </a:p>
        </p:txBody>
      </p:sp>
    </p:spTree>
    <p:extLst>
      <p:ext uri="{BB962C8B-B14F-4D97-AF65-F5344CB8AC3E}">
        <p14:creationId xmlns:p14="http://schemas.microsoft.com/office/powerpoint/2010/main" val="2114367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Back Translation</a:t>
            </a:r>
          </a:p>
        </p:txBody>
      </p:sp>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39</a:t>
            </a:fld>
            <a:endParaRPr lang="en-US"/>
          </a:p>
        </p:txBody>
      </p:sp>
      <p:pic>
        <p:nvPicPr>
          <p:cNvPr id="9" name="Picture 8" descr="A screenshot of a computer&#10;&#10;Description automatically generated">
            <a:extLst>
              <a:ext uri="{FF2B5EF4-FFF2-40B4-BE49-F238E27FC236}">
                <a16:creationId xmlns:a16="http://schemas.microsoft.com/office/drawing/2014/main" id="{1F38ED85-F898-932A-A82A-A527E02A0A06}"/>
              </a:ext>
            </a:extLst>
          </p:cNvPr>
          <p:cNvPicPr>
            <a:picLocks noChangeAspect="1"/>
          </p:cNvPicPr>
          <p:nvPr/>
        </p:nvPicPr>
        <p:blipFill rotWithShape="1">
          <a:blip r:embed="rId2"/>
          <a:srcRect t="42508"/>
          <a:stretch/>
        </p:blipFill>
        <p:spPr>
          <a:xfrm>
            <a:off x="368776" y="4094374"/>
            <a:ext cx="11204973" cy="1325563"/>
          </a:xfrm>
          <a:prstGeom prst="rect">
            <a:avLst/>
          </a:prstGeom>
        </p:spPr>
      </p:pic>
      <p:pic>
        <p:nvPicPr>
          <p:cNvPr id="11" name="Picture 10" descr="A computer code with text&#10;&#10;Description automatically generated">
            <a:extLst>
              <a:ext uri="{FF2B5EF4-FFF2-40B4-BE49-F238E27FC236}">
                <a16:creationId xmlns:a16="http://schemas.microsoft.com/office/drawing/2014/main" id="{052225D5-2EAD-35BC-04C7-F1827BA4B080}"/>
              </a:ext>
            </a:extLst>
          </p:cNvPr>
          <p:cNvPicPr>
            <a:picLocks noChangeAspect="1"/>
          </p:cNvPicPr>
          <p:nvPr/>
        </p:nvPicPr>
        <p:blipFill>
          <a:blip r:embed="rId3"/>
          <a:stretch>
            <a:fillRect/>
          </a:stretch>
        </p:blipFill>
        <p:spPr>
          <a:xfrm>
            <a:off x="368776" y="1528787"/>
            <a:ext cx="7393326" cy="2365864"/>
          </a:xfrm>
          <a:prstGeom prst="rect">
            <a:avLst/>
          </a:prstGeom>
        </p:spPr>
      </p:pic>
    </p:spTree>
    <p:extLst>
      <p:ext uri="{BB962C8B-B14F-4D97-AF65-F5344CB8AC3E}">
        <p14:creationId xmlns:p14="http://schemas.microsoft.com/office/powerpoint/2010/main" val="3314607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D67B-C34D-9954-4A41-B6418E5ED7E2}"/>
              </a:ext>
            </a:extLst>
          </p:cNvPr>
          <p:cNvSpPr>
            <a:spLocks noGrp="1"/>
          </p:cNvSpPr>
          <p:nvPr>
            <p:ph type="title"/>
          </p:nvPr>
        </p:nvSpPr>
        <p:spPr/>
        <p:txBody>
          <a:bodyPr/>
          <a:lstStyle/>
          <a:p>
            <a:r>
              <a:rPr lang="en-US" dirty="0"/>
              <a:t>A Few Use Cases</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EAD3ECAD-8EB2-7C52-F304-E513F2948AD9}"/>
                  </a:ext>
                </a:extLst>
              </p:cNvPr>
              <p:cNvSpPr>
                <a:spLocks noGrp="1"/>
              </p:cNvSpPr>
              <p:nvPr>
                <p:ph type="body" idx="1"/>
              </p:nvPr>
            </p:nvSpPr>
            <p:spPr/>
            <p:txBody>
              <a:bodyPr/>
              <a:lstStyle/>
              <a:p>
                <a:r>
                  <a:rPr lang="en-US" dirty="0"/>
                  <a:t>Recommendations for query </a:t>
                </a:r>
                <a14:m>
                  <m:oMath xmlns:m="http://schemas.openxmlformats.org/officeDocument/2006/math">
                    <m:r>
                      <a:rPr lang="en-US" i="1" dirty="0" smtClean="0">
                        <a:latin typeface="Cambria Math" panose="02040503050406030204" pitchFamily="18" charset="0"/>
                      </a:rPr>
                      <m:t>𝑞</m:t>
                    </m:r>
                  </m:oMath>
                </a14:m>
                <a:endParaRPr lang="en-US" dirty="0"/>
              </a:p>
            </p:txBody>
          </p:sp>
        </mc:Choice>
        <mc:Fallback>
          <p:sp>
            <p:nvSpPr>
              <p:cNvPr id="5" name="Text Placeholder 4">
                <a:extLst>
                  <a:ext uri="{FF2B5EF4-FFF2-40B4-BE49-F238E27FC236}">
                    <a16:creationId xmlns:a16="http://schemas.microsoft.com/office/drawing/2014/main" id="{EAD3ECAD-8EB2-7C52-F304-E513F2948AD9}"/>
                  </a:ext>
                </a:extLst>
              </p:cNvPr>
              <p:cNvSpPr>
                <a:spLocks noGrp="1" noRot="1" noChangeAspect="1" noMove="1" noResize="1" noEditPoints="1" noAdjustHandles="1" noChangeArrowheads="1" noChangeShapeType="1" noTextEdit="1"/>
              </p:cNvSpPr>
              <p:nvPr>
                <p:ph type="body" idx="1"/>
              </p:nvPr>
            </p:nvSpPr>
            <p:spPr>
              <a:blipFill>
                <a:blip r:embed="rId2"/>
                <a:stretch>
                  <a:fillRect l="-1966" b="-1666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DACED375-3D77-11FB-8231-3E23A179BED7}"/>
              </a:ext>
            </a:extLst>
          </p:cNvPr>
          <p:cNvSpPr>
            <a:spLocks noGrp="1"/>
          </p:cNvSpPr>
          <p:nvPr>
            <p:ph sz="half" idx="2"/>
          </p:nvPr>
        </p:nvSpPr>
        <p:spPr/>
        <p:txBody>
          <a:bodyPr>
            <a:normAutofit lnSpcReduction="10000"/>
          </a:bodyPr>
          <a:lstStyle/>
          <a:p>
            <a:r>
              <a:rPr lang="en-US" dirty="0"/>
              <a:t>For readers:</a:t>
            </a:r>
          </a:p>
          <a:p>
            <a:pPr lvl="1"/>
            <a:r>
              <a:rPr lang="en-US" dirty="0"/>
              <a:t>What should I read?</a:t>
            </a:r>
          </a:p>
          <a:p>
            <a:r>
              <a:rPr lang="en-US" dirty="0"/>
              <a:t>For authors:</a:t>
            </a:r>
          </a:p>
          <a:p>
            <a:pPr lvl="1"/>
            <a:r>
              <a:rPr lang="en-US" dirty="0"/>
              <a:t>What should I cite?</a:t>
            </a:r>
          </a:p>
          <a:p>
            <a:r>
              <a:rPr lang="en-US" dirty="0"/>
              <a:t>For conference organizers:</a:t>
            </a:r>
          </a:p>
          <a:p>
            <a:pPr lvl="1"/>
            <a:r>
              <a:rPr lang="en-US" dirty="0"/>
              <a:t>Who should review what?</a:t>
            </a:r>
          </a:p>
          <a:p>
            <a:r>
              <a:rPr lang="en-US" dirty="0"/>
              <a:t>Finding experts:</a:t>
            </a:r>
          </a:p>
          <a:p>
            <a:pPr lvl="1"/>
            <a:r>
              <a:rPr lang="en-US" dirty="0"/>
              <a:t>Who knows? </a:t>
            </a:r>
          </a:p>
          <a:p>
            <a:pPr lvl="1"/>
            <a:r>
              <a:rPr lang="en-US" dirty="0"/>
              <a:t>(</a:t>
            </a:r>
            <a:r>
              <a:rPr lang="en-US" dirty="0">
                <a:hlinkClick r:id="rId3"/>
              </a:rPr>
              <a:t>Streeter &amp; Lochbaum, 1998</a:t>
            </a:r>
            <a:r>
              <a:rPr lang="en-US" dirty="0"/>
              <a:t>)</a:t>
            </a:r>
          </a:p>
        </p:txBody>
      </p:sp>
      <p:sp>
        <p:nvSpPr>
          <p:cNvPr id="6" name="Text Placeholder 5">
            <a:extLst>
              <a:ext uri="{FF2B5EF4-FFF2-40B4-BE49-F238E27FC236}">
                <a16:creationId xmlns:a16="http://schemas.microsoft.com/office/drawing/2014/main" id="{AABCE8B1-D24D-D0BA-E6E7-E398F6CECA76}"/>
              </a:ext>
            </a:extLst>
          </p:cNvPr>
          <p:cNvSpPr>
            <a:spLocks noGrp="1"/>
          </p:cNvSpPr>
          <p:nvPr>
            <p:ph type="body" sz="quarter" idx="3"/>
          </p:nvPr>
        </p:nvSpPr>
        <p:spPr/>
        <p:txBody>
          <a:bodyPr/>
          <a:lstStyle/>
          <a:p>
            <a:r>
              <a:rPr lang="en-US" dirty="0" err="1"/>
              <a:t>ChatBots</a:t>
            </a:r>
            <a:endParaRPr lang="en-US"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12D72390-0C3A-7254-D5D8-FD46782455BD}"/>
                  </a:ext>
                </a:extLst>
              </p:cNvPr>
              <p:cNvSpPr>
                <a:spLocks noGrp="1"/>
              </p:cNvSpPr>
              <p:nvPr>
                <p:ph sz="quarter" idx="4"/>
              </p:nvPr>
            </p:nvSpPr>
            <p:spPr>
              <a:xfrm>
                <a:off x="6172200" y="2505075"/>
                <a:ext cx="5449682" cy="3684588"/>
              </a:xfrm>
            </p:spPr>
            <p:txBody>
              <a:bodyPr>
                <a:normAutofit lnSpcReduction="10000"/>
              </a:bodyPr>
              <a:lstStyle/>
              <a:p>
                <a:r>
                  <a:rPr lang="en-US" dirty="0"/>
                  <a:t>Compare and Contrast</a:t>
                </a:r>
              </a:p>
              <a:p>
                <a:pPr lvl="1"/>
                <a:r>
                  <a:rPr lang="en-US" dirty="0"/>
                  <a:t>For each recommendation </a:t>
                </a:r>
                <a14:m>
                  <m:oMath xmlns:m="http://schemas.openxmlformats.org/officeDocument/2006/math">
                    <m:r>
                      <a:rPr lang="en-US" i="1" dirty="0" smtClean="0">
                        <a:latin typeface="Cambria Math" panose="02040503050406030204" pitchFamily="18" charset="0"/>
                      </a:rPr>
                      <m:t>𝑟</m:t>
                    </m:r>
                  </m:oMath>
                </a14:m>
                <a:r>
                  <a:rPr lang="en-US" dirty="0"/>
                  <a:t>:</a:t>
                </a:r>
              </a:p>
              <a:p>
                <a:pPr lvl="2"/>
                <a:r>
                  <a:rPr lang="en-US" dirty="0"/>
                  <a:t>Use bots to</a:t>
                </a:r>
              </a:p>
              <a:p>
                <a:pPr lvl="3"/>
                <a:r>
                  <a:rPr lang="en-US" dirty="0"/>
                  <a:t>identify similarities between </a:t>
                </a:r>
                <a14:m>
                  <m:oMath xmlns:m="http://schemas.openxmlformats.org/officeDocument/2006/math">
                    <m:r>
                      <a:rPr lang="en-US" i="1" dirty="0" smtClean="0">
                        <a:latin typeface="Cambria Math" panose="02040503050406030204" pitchFamily="18" charset="0"/>
                      </a:rPr>
                      <m:t>𝑟</m:t>
                    </m:r>
                  </m:oMath>
                </a14:m>
                <a:r>
                  <a:rPr lang="en-US" dirty="0"/>
                  <a:t> and </a:t>
                </a:r>
                <a14:m>
                  <m:oMath xmlns:m="http://schemas.openxmlformats.org/officeDocument/2006/math">
                    <m:r>
                      <a:rPr lang="en-US" i="1" dirty="0" smtClean="0">
                        <a:latin typeface="Cambria Math" panose="02040503050406030204" pitchFamily="18" charset="0"/>
                      </a:rPr>
                      <m:t>𝑞</m:t>
                    </m:r>
                  </m:oMath>
                </a14:m>
                <a:endParaRPr lang="en-US" dirty="0"/>
              </a:p>
              <a:p>
                <a:pPr lvl="3"/>
                <a:r>
                  <a:rPr lang="en-US" dirty="0"/>
                  <a:t>identify differences between </a:t>
                </a:r>
                <a14:m>
                  <m:oMath xmlns:m="http://schemas.openxmlformats.org/officeDocument/2006/math">
                    <m:r>
                      <a:rPr lang="en-US" i="1" dirty="0" smtClean="0">
                        <a:latin typeface="Cambria Math" panose="02040503050406030204" pitchFamily="18" charset="0"/>
                      </a:rPr>
                      <m:t>𝑟</m:t>
                    </m:r>
                  </m:oMath>
                </a14:m>
                <a:r>
                  <a:rPr lang="en-US" dirty="0"/>
                  <a:t> and </a:t>
                </a:r>
                <a14:m>
                  <m:oMath xmlns:m="http://schemas.openxmlformats.org/officeDocument/2006/math">
                    <m:r>
                      <a:rPr lang="en-US" i="1" dirty="0" smtClean="0">
                        <a:latin typeface="Cambria Math" panose="02040503050406030204" pitchFamily="18" charset="0"/>
                      </a:rPr>
                      <m:t>𝑞</m:t>
                    </m:r>
                  </m:oMath>
                </a14:m>
                <a:endParaRPr lang="en-US" dirty="0"/>
              </a:p>
              <a:p>
                <a:pPr lvl="2"/>
                <a:endParaRPr lang="en-US" dirty="0"/>
              </a:p>
            </p:txBody>
          </p:sp>
        </mc:Choice>
        <mc:Fallback>
          <p:sp>
            <p:nvSpPr>
              <p:cNvPr id="7" name="Content Placeholder 6">
                <a:extLst>
                  <a:ext uri="{FF2B5EF4-FFF2-40B4-BE49-F238E27FC236}">
                    <a16:creationId xmlns:a16="http://schemas.microsoft.com/office/drawing/2014/main" id="{12D72390-0C3A-7254-D5D8-FD46782455BD}"/>
                  </a:ext>
                </a:extLst>
              </p:cNvPr>
              <p:cNvSpPr>
                <a:spLocks noGrp="1" noRot="1" noChangeAspect="1" noMove="1" noResize="1" noEditPoints="1" noAdjustHandles="1" noChangeArrowheads="1" noChangeShapeType="1" noTextEdit="1"/>
              </p:cNvSpPr>
              <p:nvPr>
                <p:ph sz="quarter" idx="4"/>
              </p:nvPr>
            </p:nvSpPr>
            <p:spPr>
              <a:xfrm>
                <a:off x="6172200" y="2505075"/>
                <a:ext cx="5449682" cy="3684588"/>
              </a:xfrm>
              <a:blipFill>
                <a:blip r:embed="rId4"/>
                <a:stretch>
                  <a:fillRect l="-2098" t="-378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8FBEC13-2775-DD45-9811-8FD657219EF5}"/>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9461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5576-DFB7-F160-4889-134B8CE51281}"/>
              </a:ext>
            </a:extLst>
          </p:cNvPr>
          <p:cNvSpPr>
            <a:spLocks noGrp="1"/>
          </p:cNvSpPr>
          <p:nvPr>
            <p:ph type="title"/>
          </p:nvPr>
        </p:nvSpPr>
        <p:spPr>
          <a:xfrm>
            <a:off x="838200" y="365125"/>
            <a:ext cx="10515600" cy="965895"/>
          </a:xfrm>
        </p:spPr>
        <p:txBody>
          <a:bodyPr/>
          <a:lstStyle/>
          <a:p>
            <a:r>
              <a:rPr lang="en-US" dirty="0"/>
              <a:t>Back Translation of Synonyms</a:t>
            </a:r>
          </a:p>
        </p:txBody>
      </p:sp>
      <p:sp>
        <p:nvSpPr>
          <p:cNvPr id="3" name="Date Placeholder 2">
            <a:extLst>
              <a:ext uri="{FF2B5EF4-FFF2-40B4-BE49-F238E27FC236}">
                <a16:creationId xmlns:a16="http://schemas.microsoft.com/office/drawing/2014/main" id="{7DD550C8-C2AD-40C2-5735-3539E10DD9B8}"/>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56B50B65-AFAE-6E14-1FDC-7C7BC79C75A1}"/>
              </a:ext>
            </a:extLst>
          </p:cNvPr>
          <p:cNvSpPr>
            <a:spLocks noGrp="1"/>
          </p:cNvSpPr>
          <p:nvPr>
            <p:ph type="sldNum" sz="quarter" idx="12"/>
          </p:nvPr>
        </p:nvSpPr>
        <p:spPr/>
        <p:txBody>
          <a:bodyPr/>
          <a:lstStyle/>
          <a:p>
            <a:fld id="{9A3E5643-D884-694F-ADCB-3F4DA390586C}" type="slidenum">
              <a:rPr lang="en-US" smtClean="0"/>
              <a:t>40</a:t>
            </a:fld>
            <a:endParaRPr lang="en-US"/>
          </a:p>
        </p:txBody>
      </p:sp>
      <p:pic>
        <p:nvPicPr>
          <p:cNvPr id="6" name="Picture 5" descr="A screenshot of a computer&#10;&#10;Description automatically generated">
            <a:extLst>
              <a:ext uri="{FF2B5EF4-FFF2-40B4-BE49-F238E27FC236}">
                <a16:creationId xmlns:a16="http://schemas.microsoft.com/office/drawing/2014/main" id="{0574D34F-FBD3-200D-25A6-09FEBFA48B88}"/>
              </a:ext>
            </a:extLst>
          </p:cNvPr>
          <p:cNvPicPr>
            <a:picLocks noChangeAspect="1"/>
          </p:cNvPicPr>
          <p:nvPr/>
        </p:nvPicPr>
        <p:blipFill>
          <a:blip r:embed="rId2"/>
          <a:stretch>
            <a:fillRect/>
          </a:stretch>
        </p:blipFill>
        <p:spPr>
          <a:xfrm>
            <a:off x="41374" y="1116877"/>
            <a:ext cx="12109251" cy="2617707"/>
          </a:xfrm>
          <a:prstGeom prst="rect">
            <a:avLst/>
          </a:prstGeom>
        </p:spPr>
      </p:pic>
    </p:spTree>
    <p:extLst>
      <p:ext uri="{BB962C8B-B14F-4D97-AF65-F5344CB8AC3E}">
        <p14:creationId xmlns:p14="http://schemas.microsoft.com/office/powerpoint/2010/main" val="1589279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B8BF07-BECB-CF97-8C04-40DB019E03C0}"/>
              </a:ext>
            </a:extLst>
          </p:cNvPr>
          <p:cNvSpPr>
            <a:spLocks noGrp="1"/>
          </p:cNvSpPr>
          <p:nvPr>
            <p:ph type="title"/>
          </p:nvPr>
        </p:nvSpPr>
        <p:spPr/>
        <p:txBody>
          <a:bodyPr>
            <a:normAutofit/>
          </a:bodyPr>
          <a:lstStyle/>
          <a:p>
            <a:r>
              <a:rPr lang="en-US" dirty="0"/>
              <a:t>Fill Mask (Cloze Task)</a:t>
            </a:r>
          </a:p>
        </p:txBody>
      </p:sp>
      <p:sp>
        <p:nvSpPr>
          <p:cNvPr id="3" name="Date Placeholder 2">
            <a:extLst>
              <a:ext uri="{FF2B5EF4-FFF2-40B4-BE49-F238E27FC236}">
                <a16:creationId xmlns:a16="http://schemas.microsoft.com/office/drawing/2014/main" id="{09157698-B8AB-0156-408B-B04CDB402E31}"/>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ACD398B7-ABB2-3ED6-87BC-B4275BF7461D}"/>
              </a:ext>
            </a:extLst>
          </p:cNvPr>
          <p:cNvSpPr>
            <a:spLocks noGrp="1"/>
          </p:cNvSpPr>
          <p:nvPr>
            <p:ph type="sldNum" sz="quarter" idx="12"/>
          </p:nvPr>
        </p:nvSpPr>
        <p:spPr/>
        <p:txBody>
          <a:bodyPr/>
          <a:lstStyle/>
          <a:p>
            <a:fld id="{9A3E5643-D884-694F-ADCB-3F4DA390586C}" type="slidenum">
              <a:rPr lang="en-US" smtClean="0"/>
              <a:t>41</a:t>
            </a:fld>
            <a:endParaRPr lang="en-US"/>
          </a:p>
        </p:txBody>
      </p:sp>
      <p:pic>
        <p:nvPicPr>
          <p:cNvPr id="16" name="Picture 15" descr="A screenshot of a computer&#10;&#10;Description automatically generated">
            <a:extLst>
              <a:ext uri="{FF2B5EF4-FFF2-40B4-BE49-F238E27FC236}">
                <a16:creationId xmlns:a16="http://schemas.microsoft.com/office/drawing/2014/main" id="{064D5975-EC9C-5908-C57B-5CBABD974999}"/>
              </a:ext>
            </a:extLst>
          </p:cNvPr>
          <p:cNvPicPr>
            <a:picLocks noChangeAspect="1"/>
          </p:cNvPicPr>
          <p:nvPr/>
        </p:nvPicPr>
        <p:blipFill>
          <a:blip r:embed="rId2"/>
          <a:stretch>
            <a:fillRect/>
          </a:stretch>
        </p:blipFill>
        <p:spPr>
          <a:xfrm>
            <a:off x="343320" y="1190343"/>
            <a:ext cx="5643477" cy="5086012"/>
          </a:xfrm>
          <a:prstGeom prst="rect">
            <a:avLst/>
          </a:prstGeom>
        </p:spPr>
      </p:pic>
    </p:spTree>
    <p:extLst>
      <p:ext uri="{BB962C8B-B14F-4D97-AF65-F5344CB8AC3E}">
        <p14:creationId xmlns:p14="http://schemas.microsoft.com/office/powerpoint/2010/main" val="2528995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AEE48F-6354-A849-32A6-5544BCF1A96D}"/>
              </a:ext>
            </a:extLst>
          </p:cNvPr>
          <p:cNvSpPr>
            <a:spLocks noGrp="1"/>
          </p:cNvSpPr>
          <p:nvPr>
            <p:ph type="title"/>
          </p:nvPr>
        </p:nvSpPr>
        <p:spPr/>
        <p:txBody>
          <a:bodyPr>
            <a:normAutofit fontScale="90000"/>
          </a:bodyPr>
          <a:lstStyle/>
          <a:p>
            <a:r>
              <a:rPr lang="en-US" dirty="0"/>
              <a:t>More Inference Tasks: Classification, Fill Mask, …</a:t>
            </a:r>
            <a:br>
              <a:rPr lang="en-US" dirty="0"/>
            </a:br>
            <a:r>
              <a:rPr lang="en-US" sz="4000" dirty="0">
                <a:latin typeface="Courier New" panose="02070309020205020404" pitchFamily="49" charset="0"/>
                <a:cs typeface="Courier New" panose="02070309020205020404" pitchFamily="49" charset="0"/>
              </a:rPr>
              <a:t>echo … | </a:t>
            </a:r>
            <a:r>
              <a:rPr lang="en-US" sz="4000" dirty="0" err="1">
                <a:latin typeface="Courier New" panose="02070309020205020404" pitchFamily="49" charset="0"/>
                <a:cs typeface="Courier New" panose="02070309020205020404" pitchFamily="49" charset="0"/>
              </a:rPr>
              <a:t>gft_predict</a:t>
            </a:r>
            <a:r>
              <a:rPr lang="en-US" sz="4000" dirty="0">
                <a:latin typeface="Courier New" panose="02070309020205020404" pitchFamily="49" charset="0"/>
                <a:cs typeface="Courier New" panose="02070309020205020404" pitchFamily="49" charset="0"/>
              </a:rPr>
              <a:t> –task fill-mask</a:t>
            </a:r>
            <a:endParaRPr lang="en-US"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168ADE2-C360-3D17-1126-333F4761E5AC}"/>
              </a:ext>
            </a:extLst>
          </p:cNvPr>
          <p:cNvSpPr>
            <a:spLocks noGrp="1"/>
          </p:cNvSpPr>
          <p:nvPr>
            <p:ph type="body" idx="1"/>
          </p:nvPr>
        </p:nvSpPr>
        <p:spPr/>
        <p:txBody>
          <a:bodyPr/>
          <a:lstStyle/>
          <a:p>
            <a:pPr algn="ctr"/>
            <a:r>
              <a:rPr lang="en-US" dirty="0"/>
              <a:t>BERT: Fill-Mask (Delvin et al, 2019)</a:t>
            </a:r>
          </a:p>
        </p:txBody>
      </p:sp>
      <p:graphicFrame>
        <p:nvGraphicFramePr>
          <p:cNvPr id="9" name="Content Placeholder 8">
            <a:extLst>
              <a:ext uri="{FF2B5EF4-FFF2-40B4-BE49-F238E27FC236}">
                <a16:creationId xmlns:a16="http://schemas.microsoft.com/office/drawing/2014/main" id="{D5B1DE39-C112-0CDD-43D2-FAFDD18C2267}"/>
              </a:ext>
            </a:extLst>
          </p:cNvPr>
          <p:cNvGraphicFramePr>
            <a:graphicFrameLocks noGrp="1"/>
          </p:cNvGraphicFramePr>
          <p:nvPr>
            <p:ph sz="half" idx="2"/>
          </p:nvPr>
        </p:nvGraphicFramePr>
        <p:xfrm>
          <a:off x="839788" y="2505075"/>
          <a:ext cx="5157786" cy="4306236"/>
        </p:xfrm>
        <a:graphic>
          <a:graphicData uri="http://schemas.openxmlformats.org/drawingml/2006/table">
            <a:tbl>
              <a:tblPr>
                <a:tableStyleId>{5C22544A-7EE6-4342-B048-85BDC9FD1C3A}</a:tableStyleId>
              </a:tblPr>
              <a:tblGrid>
                <a:gridCol w="1943753">
                  <a:extLst>
                    <a:ext uri="{9D8B030D-6E8A-4147-A177-3AD203B41FA5}">
                      <a16:colId xmlns:a16="http://schemas.microsoft.com/office/drawing/2014/main" val="2591693650"/>
                    </a:ext>
                  </a:extLst>
                </a:gridCol>
                <a:gridCol w="784412">
                  <a:extLst>
                    <a:ext uri="{9D8B030D-6E8A-4147-A177-3AD203B41FA5}">
                      <a16:colId xmlns:a16="http://schemas.microsoft.com/office/drawing/2014/main" val="3299756943"/>
                    </a:ext>
                  </a:extLst>
                </a:gridCol>
                <a:gridCol w="847165">
                  <a:extLst>
                    <a:ext uri="{9D8B030D-6E8A-4147-A177-3AD203B41FA5}">
                      <a16:colId xmlns:a16="http://schemas.microsoft.com/office/drawing/2014/main" val="2869335658"/>
                    </a:ext>
                  </a:extLst>
                </a:gridCol>
                <a:gridCol w="709432">
                  <a:extLst>
                    <a:ext uri="{9D8B030D-6E8A-4147-A177-3AD203B41FA5}">
                      <a16:colId xmlns:a16="http://schemas.microsoft.com/office/drawing/2014/main" val="3035160715"/>
                    </a:ext>
                  </a:extLst>
                </a:gridCol>
                <a:gridCol w="873024">
                  <a:extLst>
                    <a:ext uri="{9D8B030D-6E8A-4147-A177-3AD203B41FA5}">
                      <a16:colId xmlns:a16="http://schemas.microsoft.com/office/drawing/2014/main" val="1337641381"/>
                    </a:ext>
                  </a:extLst>
                </a:gridCol>
              </a:tblGrid>
              <a:tr h="507438">
                <a:tc>
                  <a:txBody>
                    <a:bodyPr/>
                    <a:lstStyle/>
                    <a:p>
                      <a:pPr algn="ctr" fontAlgn="b"/>
                      <a:r>
                        <a:rPr lang="en-US" sz="1800" b="1" u="none" strike="noStrike" dirty="0">
                          <a:effectLst/>
                        </a:rPr>
                        <a:t>Input</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gridSpan="2">
                  <a:txBody>
                    <a:bodyPr/>
                    <a:lstStyle/>
                    <a:p>
                      <a:pPr algn="ctr" fontAlgn="b"/>
                      <a:r>
                        <a:rPr lang="en-US" sz="1800" b="1" u="none" strike="noStrike" dirty="0">
                          <a:effectLst/>
                        </a:rPr>
                        <a:t>Choice 1</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tc gridSpan="2">
                  <a:txBody>
                    <a:bodyPr/>
                    <a:lstStyle/>
                    <a:p>
                      <a:pPr algn="ctr" fontAlgn="b"/>
                      <a:r>
                        <a:rPr lang="en-US" sz="1800" b="1" u="none" strike="noStrike" dirty="0">
                          <a:effectLst/>
                        </a:rPr>
                        <a:t>Choice 2</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extLst>
                  <a:ext uri="{0D108BD9-81ED-4DB2-BD59-A6C34878D82A}">
                    <a16:rowId xmlns:a16="http://schemas.microsoft.com/office/drawing/2014/main" val="4153782240"/>
                  </a:ext>
                </a:extLst>
              </a:tr>
              <a:tr h="507438">
                <a:tc>
                  <a:txBody>
                    <a:bodyPr/>
                    <a:lstStyle/>
                    <a:p>
                      <a:pPr algn="ctr" fontAlgn="b"/>
                      <a:r>
                        <a:rPr lang="en-US" sz="1600" u="none" strike="noStrike" dirty="0">
                          <a:effectLst/>
                        </a:rPr>
                        <a:t>I &lt;mask&gt; you</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30%</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860502546"/>
                  </a:ext>
                </a:extLst>
              </a:tr>
              <a:tr h="507438">
                <a:tc>
                  <a:txBody>
                    <a:bodyPr/>
                    <a:lstStyle/>
                    <a:p>
                      <a:pPr algn="ctr" fontAlgn="b"/>
                      <a:r>
                        <a:rPr lang="en-US" sz="1600" u="none" strike="noStrike" dirty="0">
                          <a:effectLst/>
                        </a:rPr>
                        <a:t>I &lt;mask&gt; him</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14%</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597936790"/>
                  </a:ext>
                </a:extLst>
              </a:tr>
              <a:tr h="507438">
                <a:tc>
                  <a:txBody>
                    <a:bodyPr/>
                    <a:lstStyle/>
                    <a:p>
                      <a:pPr algn="ctr" fontAlgn="b"/>
                      <a:r>
                        <a:rPr lang="en-US" sz="1600" u="none" strike="noStrike" dirty="0">
                          <a:effectLst/>
                        </a:rPr>
                        <a:t>I &lt;mask&gt; her</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16%</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716209172"/>
                  </a:ext>
                </a:extLst>
              </a:tr>
              <a:tr h="507438">
                <a:tc>
                  <a:txBody>
                    <a:bodyPr/>
                    <a:lstStyle/>
                    <a:p>
                      <a:pPr algn="ctr" fontAlgn="b"/>
                      <a:r>
                        <a:rPr lang="en-US" sz="1600" u="none" strike="noStrike" dirty="0">
                          <a:effectLst/>
                        </a:rPr>
                        <a:t>I love &lt;mask&gt; </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him</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cats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688834797"/>
                  </a:ext>
                </a:extLst>
              </a:tr>
              <a:tr h="507438">
                <a:tc>
                  <a:txBody>
                    <a:bodyPr/>
                    <a:lstStyle/>
                    <a:p>
                      <a:pPr algn="ctr" fontAlgn="b"/>
                      <a:r>
                        <a:rPr lang="en-US" sz="1600" u="none" strike="noStrike" dirty="0">
                          <a:effectLst/>
                        </a:rPr>
                        <a:t>I &lt;mask&gt; New York</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love</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miss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17%</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009888989"/>
                  </a:ext>
                </a:extLst>
              </a:tr>
              <a:tr h="630804">
                <a:tc>
                  <a:txBody>
                    <a:bodyPr/>
                    <a:lstStyle/>
                    <a:p>
                      <a:pPr algn="ctr" fontAlgn="b"/>
                      <a:r>
                        <a:rPr lang="en-US" sz="1600" u="none" strike="noStrike" dirty="0">
                          <a:effectLst/>
                        </a:rPr>
                        <a:t>I love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funny</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37285463"/>
                  </a:ext>
                </a:extLst>
              </a:tr>
              <a:tr h="630804">
                <a:tc>
                  <a:txBody>
                    <a:bodyPr/>
                    <a:lstStyle/>
                    <a:p>
                      <a:pPr algn="ctr" fontAlgn="b"/>
                      <a:r>
                        <a:rPr lang="en-US" sz="1600" u="none" strike="noStrike" dirty="0">
                          <a:effectLst/>
                        </a:rPr>
                        <a:t>I hate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fucking</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4260308936"/>
                  </a:ext>
                </a:extLst>
              </a:tr>
            </a:tbl>
          </a:graphicData>
        </a:graphic>
      </p:graphicFrame>
      <p:sp>
        <p:nvSpPr>
          <p:cNvPr id="5" name="Text Placeholder 4">
            <a:extLst>
              <a:ext uri="{FF2B5EF4-FFF2-40B4-BE49-F238E27FC236}">
                <a16:creationId xmlns:a16="http://schemas.microsoft.com/office/drawing/2014/main" id="{D9F68061-E397-C4DE-FC94-3C86E224E2C9}"/>
              </a:ext>
            </a:extLst>
          </p:cNvPr>
          <p:cNvSpPr>
            <a:spLocks noGrp="1"/>
          </p:cNvSpPr>
          <p:nvPr>
            <p:ph type="body" sz="quarter" idx="3"/>
          </p:nvPr>
        </p:nvSpPr>
        <p:spPr/>
        <p:txBody>
          <a:bodyPr/>
          <a:lstStyle/>
          <a:p>
            <a:pPr algn="ctr"/>
            <a:r>
              <a:rPr lang="en-US" dirty="0"/>
              <a:t>Cloze Task (1953)</a:t>
            </a:r>
          </a:p>
        </p:txBody>
      </p:sp>
      <p:pic>
        <p:nvPicPr>
          <p:cNvPr id="3" name="Content Placeholder 2">
            <a:extLst>
              <a:ext uri="{FF2B5EF4-FFF2-40B4-BE49-F238E27FC236}">
                <a16:creationId xmlns:a16="http://schemas.microsoft.com/office/drawing/2014/main" id="{4F3F3918-EB08-0242-8405-F129FFE549C6}"/>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tretch>
            <a:fillRect/>
          </a:stretch>
        </p:blipFill>
        <p:spPr bwMode="auto">
          <a:xfrm>
            <a:off x="6534509" y="2505075"/>
            <a:ext cx="4458569" cy="3684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ED780C-54FC-F5C0-618B-109393A3B4B1}"/>
              </a:ext>
            </a:extLst>
          </p:cNvPr>
          <p:cNvSpPr txBox="1"/>
          <p:nvPr/>
        </p:nvSpPr>
        <p:spPr>
          <a:xfrm>
            <a:off x="6172200" y="6231265"/>
            <a:ext cx="4776536" cy="523220"/>
          </a:xfrm>
          <a:prstGeom prst="rect">
            <a:avLst/>
          </a:prstGeom>
          <a:noFill/>
        </p:spPr>
        <p:txBody>
          <a:bodyPr wrap="square" rtlCol="0">
            <a:spAutoFit/>
          </a:bodyPr>
          <a:lstStyle/>
          <a:p>
            <a:r>
              <a:rPr lang="en-US" sz="1400" dirty="0"/>
              <a:t>By Laurie Sullivan - DSC01784, CC BY 2.0, </a:t>
            </a:r>
            <a:r>
              <a:rPr lang="en-US" sz="1400" dirty="0">
                <a:hlinkClick r:id="rId3"/>
              </a:rPr>
              <a:t>https://commons.wikimedia.org/w/index.php?curid=62727253</a:t>
            </a:r>
            <a:r>
              <a:rPr lang="en-US" sz="1400" dirty="0"/>
              <a:t> </a:t>
            </a:r>
          </a:p>
        </p:txBody>
      </p:sp>
    </p:spTree>
    <p:extLst>
      <p:ext uri="{BB962C8B-B14F-4D97-AF65-F5344CB8AC3E}">
        <p14:creationId xmlns:p14="http://schemas.microsoft.com/office/powerpoint/2010/main" val="897384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E349522-87B1-03F0-F353-55D2B45597C1}"/>
              </a:ext>
            </a:extLst>
          </p:cNvPr>
          <p:cNvSpPr>
            <a:spLocks noGrp="1"/>
          </p:cNvSpPr>
          <p:nvPr>
            <p:ph type="title"/>
          </p:nvPr>
        </p:nvSpPr>
        <p:spPr/>
        <p:txBody>
          <a:bodyPr/>
          <a:lstStyle/>
          <a:p>
            <a:r>
              <a:rPr lang="en-US" dirty="0"/>
              <a:t>Lots of History:</a:t>
            </a:r>
            <a:br>
              <a:rPr lang="en-US" dirty="0"/>
            </a:br>
            <a:r>
              <a:rPr lang="en-US" sz="2400" dirty="0"/>
              <a:t>Fill-mask, Cloze Task, Entropy</a:t>
            </a:r>
            <a:endParaRPr lang="en-US" dirty="0"/>
          </a:p>
        </p:txBody>
      </p:sp>
      <p:pic>
        <p:nvPicPr>
          <p:cNvPr id="12" name="Content Placeholder 11" descr="A black and white text on a white background&#10;&#10;Description automatically generated">
            <a:extLst>
              <a:ext uri="{FF2B5EF4-FFF2-40B4-BE49-F238E27FC236}">
                <a16:creationId xmlns:a16="http://schemas.microsoft.com/office/drawing/2014/main" id="{BFC33426-E3D9-C13C-C20E-ADCE2A6155CE}"/>
              </a:ext>
            </a:extLst>
          </p:cNvPr>
          <p:cNvPicPr>
            <a:picLocks noGrp="1" noChangeAspect="1"/>
          </p:cNvPicPr>
          <p:nvPr>
            <p:ph sz="half" idx="1"/>
          </p:nvPr>
        </p:nvPicPr>
        <p:blipFill>
          <a:blip r:embed="rId2"/>
          <a:stretch>
            <a:fillRect/>
          </a:stretch>
        </p:blipFill>
        <p:spPr>
          <a:xfrm>
            <a:off x="838200" y="3050470"/>
            <a:ext cx="5181600" cy="1901647"/>
          </a:xfrm>
        </p:spPr>
      </p:pic>
      <p:pic>
        <p:nvPicPr>
          <p:cNvPr id="10" name="Content Placeholder 9" descr="A close-up of a paper&#10;&#10;Description automatically generated">
            <a:extLst>
              <a:ext uri="{FF2B5EF4-FFF2-40B4-BE49-F238E27FC236}">
                <a16:creationId xmlns:a16="http://schemas.microsoft.com/office/drawing/2014/main" id="{7E125F55-AC12-DA6A-7092-790E8B7B9AFA}"/>
              </a:ext>
            </a:extLst>
          </p:cNvPr>
          <p:cNvPicPr>
            <a:picLocks noGrp="1" noChangeAspect="1"/>
          </p:cNvPicPr>
          <p:nvPr>
            <p:ph sz="half" idx="2"/>
          </p:nvPr>
        </p:nvPicPr>
        <p:blipFill>
          <a:blip r:embed="rId3"/>
          <a:stretch>
            <a:fillRect/>
          </a:stretch>
        </p:blipFill>
        <p:spPr>
          <a:xfrm>
            <a:off x="6172200" y="2339408"/>
            <a:ext cx="5181600" cy="3323771"/>
          </a:xfrm>
        </p:spPr>
      </p:pic>
      <p:sp>
        <p:nvSpPr>
          <p:cNvPr id="7" name="Date Placeholder 6">
            <a:extLst>
              <a:ext uri="{FF2B5EF4-FFF2-40B4-BE49-F238E27FC236}">
                <a16:creationId xmlns:a16="http://schemas.microsoft.com/office/drawing/2014/main" id="{7EF29C52-05F9-6FB3-B7EB-77F8FB9CD9B3}"/>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170D9CEE-6CEE-43F8-E443-A59C14540D9B}"/>
              </a:ext>
            </a:extLst>
          </p:cNvPr>
          <p:cNvSpPr>
            <a:spLocks noGrp="1"/>
          </p:cNvSpPr>
          <p:nvPr>
            <p:ph type="sldNum" sz="quarter" idx="12"/>
          </p:nvPr>
        </p:nvSpPr>
        <p:spPr/>
        <p:txBody>
          <a:bodyPr/>
          <a:lstStyle/>
          <a:p>
            <a:fld id="{9A3E5643-D884-694F-ADCB-3F4DA390586C}" type="slidenum">
              <a:rPr lang="en-US" smtClean="0"/>
              <a:t>43</a:t>
            </a:fld>
            <a:endParaRPr lang="en-US"/>
          </a:p>
        </p:txBody>
      </p:sp>
    </p:spTree>
    <p:extLst>
      <p:ext uri="{BB962C8B-B14F-4D97-AF65-F5344CB8AC3E}">
        <p14:creationId xmlns:p14="http://schemas.microsoft.com/office/powerpoint/2010/main" val="21246304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378400-46D5-75B8-C7B4-A14FD6684006}"/>
              </a:ext>
            </a:extLst>
          </p:cNvPr>
          <p:cNvSpPr>
            <a:spLocks noGrp="1"/>
          </p:cNvSpPr>
          <p:nvPr>
            <p:ph type="title"/>
          </p:nvPr>
        </p:nvSpPr>
        <p:spPr/>
        <p:txBody>
          <a:bodyPr/>
          <a:lstStyle/>
          <a:p>
            <a:r>
              <a:rPr lang="en-US" dirty="0"/>
              <a:t>Guess the missing word in a cliché</a:t>
            </a:r>
            <a:br>
              <a:rPr lang="en-US" dirty="0"/>
            </a:br>
            <a:r>
              <a:rPr lang="en-US" sz="3200" dirty="0"/>
              <a:t>(from “Emerging trends: Deep nets for poets”) </a:t>
            </a:r>
            <a:endParaRPr lang="en-US" dirty="0"/>
          </a:p>
        </p:txBody>
      </p:sp>
      <p:sp>
        <p:nvSpPr>
          <p:cNvPr id="9" name="Text Placeholder 8">
            <a:extLst>
              <a:ext uri="{FF2B5EF4-FFF2-40B4-BE49-F238E27FC236}">
                <a16:creationId xmlns:a16="http://schemas.microsoft.com/office/drawing/2014/main" id="{7CFD55F3-6763-6CA2-D718-B67B3485F97B}"/>
              </a:ext>
            </a:extLst>
          </p:cNvPr>
          <p:cNvSpPr>
            <a:spLocks noGrp="1"/>
          </p:cNvSpPr>
          <p:nvPr>
            <p:ph type="body" idx="1"/>
          </p:nvPr>
        </p:nvSpPr>
        <p:spPr/>
        <p:txBody>
          <a:bodyPr/>
          <a:lstStyle/>
          <a:p>
            <a:r>
              <a:rPr lang="en-US" dirty="0"/>
              <a:t>Fill Mask</a:t>
            </a:r>
          </a:p>
        </p:txBody>
      </p:sp>
      <p:pic>
        <p:nvPicPr>
          <p:cNvPr id="16" name="Content Placeholder 15" descr="A screenshot of a computer&#10;&#10;Description automatically generated">
            <a:extLst>
              <a:ext uri="{FF2B5EF4-FFF2-40B4-BE49-F238E27FC236}">
                <a16:creationId xmlns:a16="http://schemas.microsoft.com/office/drawing/2014/main" id="{6C300962-7537-ECAB-B5AD-075EE8BF088C}"/>
              </a:ext>
            </a:extLst>
          </p:cNvPr>
          <p:cNvPicPr>
            <a:picLocks noGrp="1" noChangeAspect="1"/>
          </p:cNvPicPr>
          <p:nvPr>
            <p:ph sz="half" idx="2"/>
          </p:nvPr>
        </p:nvPicPr>
        <p:blipFill>
          <a:blip r:embed="rId2"/>
          <a:stretch>
            <a:fillRect/>
          </a:stretch>
        </p:blipFill>
        <p:spPr>
          <a:xfrm>
            <a:off x="217564" y="2505075"/>
            <a:ext cx="7492429" cy="4113993"/>
          </a:xfrm>
        </p:spPr>
      </p:pic>
      <p:sp>
        <p:nvSpPr>
          <p:cNvPr id="11" name="Text Placeholder 10">
            <a:extLst>
              <a:ext uri="{FF2B5EF4-FFF2-40B4-BE49-F238E27FC236}">
                <a16:creationId xmlns:a16="http://schemas.microsoft.com/office/drawing/2014/main" id="{D019E80D-9346-627F-577D-FE43C9DAF490}"/>
              </a:ext>
            </a:extLst>
          </p:cNvPr>
          <p:cNvSpPr>
            <a:spLocks noGrp="1"/>
          </p:cNvSpPr>
          <p:nvPr>
            <p:ph type="body" sz="quarter" idx="3"/>
          </p:nvPr>
        </p:nvSpPr>
        <p:spPr>
          <a:xfrm>
            <a:off x="7503221" y="1737129"/>
            <a:ext cx="5183188" cy="823912"/>
          </a:xfrm>
        </p:spPr>
        <p:txBody>
          <a:bodyPr/>
          <a:lstStyle/>
          <a:p>
            <a:r>
              <a:rPr lang="en-US" dirty="0"/>
              <a:t>Autocomplete in Search</a:t>
            </a:r>
          </a:p>
        </p:txBody>
      </p:sp>
      <p:pic>
        <p:nvPicPr>
          <p:cNvPr id="14" name="Content Placeholder 13" descr="A screenshot of a phone&#10;&#10;Description automatically generated">
            <a:extLst>
              <a:ext uri="{FF2B5EF4-FFF2-40B4-BE49-F238E27FC236}">
                <a16:creationId xmlns:a16="http://schemas.microsoft.com/office/drawing/2014/main" id="{47EF2745-2FE7-FF58-3B0E-3A446084A048}"/>
              </a:ext>
            </a:extLst>
          </p:cNvPr>
          <p:cNvPicPr>
            <a:picLocks noGrp="1" noChangeAspect="1"/>
          </p:cNvPicPr>
          <p:nvPr>
            <p:ph sz="quarter" idx="4"/>
          </p:nvPr>
        </p:nvPicPr>
        <p:blipFill rotWithShape="1">
          <a:blip r:embed="rId3"/>
          <a:srcRect l="14473" t="6235"/>
          <a:stretch/>
        </p:blipFill>
        <p:spPr>
          <a:xfrm>
            <a:off x="7612785" y="2561040"/>
            <a:ext cx="2997501" cy="4066389"/>
          </a:xfrm>
        </p:spPr>
      </p:pic>
      <p:sp>
        <p:nvSpPr>
          <p:cNvPr id="3" name="Date Placeholder 2">
            <a:extLst>
              <a:ext uri="{FF2B5EF4-FFF2-40B4-BE49-F238E27FC236}">
                <a16:creationId xmlns:a16="http://schemas.microsoft.com/office/drawing/2014/main" id="{94CDCBF2-9BFD-4163-897A-44FB9E860D63}"/>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4B8362C6-0916-52C0-D42A-EBE127AB68EC}"/>
              </a:ext>
            </a:extLst>
          </p:cNvPr>
          <p:cNvSpPr>
            <a:spLocks noGrp="1"/>
          </p:cNvSpPr>
          <p:nvPr>
            <p:ph type="sldNum" sz="quarter" idx="12"/>
          </p:nvPr>
        </p:nvSpPr>
        <p:spPr/>
        <p:txBody>
          <a:bodyPr/>
          <a:lstStyle/>
          <a:p>
            <a:fld id="{9A3E5643-D884-694F-ADCB-3F4DA390586C}" type="slidenum">
              <a:rPr lang="en-US" smtClean="0"/>
              <a:t>44</a:t>
            </a:fld>
            <a:endParaRPr lang="en-US"/>
          </a:p>
        </p:txBody>
      </p:sp>
      <p:pic>
        <p:nvPicPr>
          <p:cNvPr id="22530" name="Picture 2">
            <a:extLst>
              <a:ext uri="{FF2B5EF4-FFF2-40B4-BE49-F238E27FC236}">
                <a16:creationId xmlns:a16="http://schemas.microsoft.com/office/drawing/2014/main" id="{6B8E1822-FB19-4087-CCF6-4D02752C8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2605" y="136525"/>
            <a:ext cx="1815007" cy="1815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0644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D40F0-6797-4520-86D2-B1215B427F0C}"/>
              </a:ext>
            </a:extLst>
          </p:cNvPr>
          <p:cNvPicPr>
            <a:picLocks noChangeAspect="1"/>
          </p:cNvPicPr>
          <p:nvPr/>
        </p:nvPicPr>
        <p:blipFill>
          <a:blip r:embed="rId2"/>
          <a:stretch>
            <a:fillRect/>
          </a:stretch>
        </p:blipFill>
        <p:spPr>
          <a:xfrm>
            <a:off x="5937440" y="1824975"/>
            <a:ext cx="4342058" cy="3100279"/>
          </a:xfrm>
          <a:prstGeom prst="rect">
            <a:avLst/>
          </a:prstGeom>
        </p:spPr>
      </p:pic>
      <p:pic>
        <p:nvPicPr>
          <p:cNvPr id="7" name="Picture 6">
            <a:extLst>
              <a:ext uri="{FF2B5EF4-FFF2-40B4-BE49-F238E27FC236}">
                <a16:creationId xmlns:a16="http://schemas.microsoft.com/office/drawing/2014/main" id="{C1234ED8-26F2-4F61-B026-AD9BDF0AF055}"/>
              </a:ext>
            </a:extLst>
          </p:cNvPr>
          <p:cNvPicPr>
            <a:picLocks noChangeAspect="1"/>
          </p:cNvPicPr>
          <p:nvPr/>
        </p:nvPicPr>
        <p:blipFill>
          <a:blip r:embed="rId3"/>
          <a:stretch>
            <a:fillRect/>
          </a:stretch>
        </p:blipFill>
        <p:spPr>
          <a:xfrm>
            <a:off x="1763279" y="1785555"/>
            <a:ext cx="3660583" cy="3142270"/>
          </a:xfrm>
          <a:prstGeom prst="rect">
            <a:avLst/>
          </a:prstGeom>
        </p:spPr>
      </p:pic>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1ADADFCE-C255-4E81-86C3-DC7461A8D28D}"/>
                  </a:ext>
                </a:extLst>
              </p:cNvPr>
              <p:cNvSpPr>
                <a:spLocks noGrp="1"/>
              </p:cNvSpPr>
              <p:nvPr>
                <p:ph type="title"/>
              </p:nvPr>
            </p:nvSpPr>
            <p:spPr>
              <a:xfrm>
                <a:off x="269241" y="289957"/>
                <a:ext cx="11655840" cy="899537"/>
              </a:xfrm>
            </p:spPr>
            <p:txBody>
              <a:bodyPr/>
              <a:lstStyle/>
              <a:p>
                <a:r>
                  <a:rPr lang="en-US" dirty="0"/>
                  <a:t>Autocomplete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Fill-Mask</a:t>
                </a:r>
              </a:p>
            </p:txBody>
          </p:sp>
        </mc:Choice>
        <mc:Fallback xmlns="">
          <p:sp>
            <p:nvSpPr>
              <p:cNvPr id="8" name="Title 1">
                <a:extLst>
                  <a:ext uri="{FF2B5EF4-FFF2-40B4-BE49-F238E27FC236}">
                    <a16:creationId xmlns:a16="http://schemas.microsoft.com/office/drawing/2014/main" id="{1ADADFCE-C255-4E81-86C3-DC7461A8D28D}"/>
                  </a:ext>
                </a:extLst>
              </p:cNvPr>
              <p:cNvSpPr>
                <a:spLocks noGrp="1" noRot="1" noChangeAspect="1" noMove="1" noResize="1" noEditPoints="1" noAdjustHandles="1" noChangeArrowheads="1" noChangeShapeType="1" noTextEdit="1"/>
              </p:cNvSpPr>
              <p:nvPr>
                <p:ph type="title"/>
              </p:nvPr>
            </p:nvSpPr>
            <p:spPr>
              <a:xfrm>
                <a:off x="269241" y="289957"/>
                <a:ext cx="11655840" cy="899537"/>
              </a:xfrm>
              <a:blipFill>
                <a:blip r:embed="rId4"/>
                <a:stretch>
                  <a:fillRect l="-2179" t="-11268" b="-22535"/>
                </a:stretch>
              </a:blipFill>
            </p:spPr>
            <p:txBody>
              <a:bodyPr/>
              <a:lstStyle/>
              <a:p>
                <a:r>
                  <a:rPr lang="en-US">
                    <a:noFill/>
                  </a:rPr>
                  <a:t> </a:t>
                </a:r>
              </a:p>
            </p:txBody>
          </p:sp>
        </mc:Fallback>
      </mc:AlternateContent>
    </p:spTree>
    <p:extLst>
      <p:ext uri="{BB962C8B-B14F-4D97-AF65-F5344CB8AC3E}">
        <p14:creationId xmlns:p14="http://schemas.microsoft.com/office/powerpoint/2010/main" val="6044830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Massive Growth </a:t>
            </a:r>
            <a:r>
              <a:rPr lang="en-US" dirty="0">
                <a:sym typeface="Wingdings" pitchFamily="2" charset="2"/>
              </a:rPr>
              <a:t> Mistaken Impression that everything is new (and there is no history)</a:t>
            </a:r>
            <a:endParaRPr lang="en-US" dirty="0"/>
          </a:p>
        </p:txBody>
      </p:sp>
      <p:sp>
        <p:nvSpPr>
          <p:cNvPr id="11" name="Text Placeholder 10">
            <a:extLst>
              <a:ext uri="{FF2B5EF4-FFF2-40B4-BE49-F238E27FC236}">
                <a16:creationId xmlns:a16="http://schemas.microsoft.com/office/drawing/2014/main" id="{A26E3EDE-5874-0398-A160-C7EB403B0799}"/>
              </a:ext>
            </a:extLst>
          </p:cNvPr>
          <p:cNvSpPr>
            <a:spLocks noGrp="1"/>
          </p:cNvSpPr>
          <p:nvPr>
            <p:ph type="body" idx="1"/>
          </p:nvPr>
        </p:nvSpPr>
        <p:spPr/>
        <p:txBody>
          <a:bodyPr/>
          <a:lstStyle/>
          <a:p>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sz="half" idx="2"/>
          </p:nvPr>
        </p:nvSpPr>
        <p:spPr/>
        <p:txBody>
          <a:bodyPr>
            <a:normAutofit lnSpcReduction="10000"/>
          </a:bodyPr>
          <a:lstStyle/>
          <a:p>
            <a:r>
              <a:rPr lang="en-US" dirty="0"/>
              <a:t>What’s new</a:t>
            </a:r>
          </a:p>
          <a:p>
            <a:pPr lvl="1"/>
            <a:r>
              <a:rPr lang="en-US" dirty="0"/>
              <a:t>The world is taking notice (in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buFont typeface="Wingdings" pitchFamily="2" charset="2"/>
              <a:buChar char="Ø"/>
            </a:pPr>
            <a:r>
              <a:rPr lang="en-US" b="1" dirty="0"/>
              <a:t>New/better </a:t>
            </a:r>
            <a:r>
              <a:rPr lang="en-US" b="1" i="1" dirty="0"/>
              <a:t>shiny</a:t>
            </a:r>
            <a:r>
              <a:rPr lang="en-US" b="1" dirty="0"/>
              <a:t> objects</a:t>
            </a:r>
          </a:p>
          <a:p>
            <a:pPr lvl="2"/>
            <a:r>
              <a:rPr lang="en-US" dirty="0"/>
              <a:t>(with same old quality?)</a:t>
            </a:r>
          </a:p>
          <a:p>
            <a:pPr lvl="2"/>
            <a:r>
              <a:rPr lang="en-US" dirty="0"/>
              <a:t>Does SOTA-Chasing </a:t>
            </a:r>
            <a:r>
              <a:rPr lang="en-US" dirty="0">
                <a:sym typeface="Wingdings" pitchFamily="2" charset="2"/>
              </a:rPr>
              <a:t> Progress?</a:t>
            </a:r>
            <a:endParaRPr lang="en-US" dirty="0"/>
          </a:p>
          <a:p>
            <a:pPr lvl="1"/>
            <a:r>
              <a:rPr lang="en-US" dirty="0"/>
              <a:t>Trustworthiness is still open</a:t>
            </a:r>
          </a:p>
          <a:p>
            <a:endParaRPr lang="en-US" dirty="0"/>
          </a:p>
        </p:txBody>
      </p:sp>
      <p:sp>
        <p:nvSpPr>
          <p:cNvPr id="13" name="Text Placeholder 12">
            <a:extLst>
              <a:ext uri="{FF2B5EF4-FFF2-40B4-BE49-F238E27FC236}">
                <a16:creationId xmlns:a16="http://schemas.microsoft.com/office/drawing/2014/main" id="{55C55D96-236A-A3B7-72FF-D49D046A269E}"/>
              </a:ext>
            </a:extLst>
          </p:cNvPr>
          <p:cNvSpPr>
            <a:spLocks noGrp="1"/>
          </p:cNvSpPr>
          <p:nvPr>
            <p:ph type="body" sz="quarter" idx="3"/>
          </p:nvPr>
        </p:nvSpPr>
        <p:spPr/>
        <p:txBody>
          <a:bodyPr/>
          <a:lstStyle/>
          <a:p>
            <a:r>
              <a:rPr lang="en-US" dirty="0"/>
              <a:t>Scientific literature doubles every 9 years (90% written since I started PhD)</a:t>
            </a:r>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46</a:t>
            </a:fld>
            <a:endParaRPr lang="en-US"/>
          </a:p>
        </p:txBody>
      </p:sp>
      <p:pic>
        <p:nvPicPr>
          <p:cNvPr id="15" name="Content Placeholder 10">
            <a:extLst>
              <a:ext uri="{FF2B5EF4-FFF2-40B4-BE49-F238E27FC236}">
                <a16:creationId xmlns:a16="http://schemas.microsoft.com/office/drawing/2014/main" id="{04014C29-51E3-67DD-F4C1-53FF0B29D9CF}"/>
              </a:ext>
            </a:extLst>
          </p:cNvPr>
          <p:cNvPicPr>
            <a:picLocks noGrp="1" noChangeAspect="1"/>
          </p:cNvPicPr>
          <p:nvPr>
            <p:ph sz="quarter" idx="4"/>
          </p:nvPr>
        </p:nvPicPr>
        <p:blipFill>
          <a:blip r:embed="rId2"/>
          <a:stretch>
            <a:fillRect/>
          </a:stretch>
        </p:blipFill>
        <p:spPr>
          <a:xfrm>
            <a:off x="6921500" y="2505075"/>
            <a:ext cx="3684588" cy="3684588"/>
          </a:xfrm>
        </p:spPr>
      </p:pic>
      <p:sp>
        <p:nvSpPr>
          <p:cNvPr id="2" name="Rounded Rectangle 1">
            <a:extLst>
              <a:ext uri="{FF2B5EF4-FFF2-40B4-BE49-F238E27FC236}">
                <a16:creationId xmlns:a16="http://schemas.microsoft.com/office/drawing/2014/main" id="{3BDF70D8-0D17-ABA7-7206-C7EC30C70297}"/>
              </a:ext>
            </a:extLst>
          </p:cNvPr>
          <p:cNvSpPr/>
          <p:nvPr/>
        </p:nvSpPr>
        <p:spPr>
          <a:xfrm>
            <a:off x="1107361" y="4745141"/>
            <a:ext cx="4806479" cy="1092951"/>
          </a:xfrm>
          <a:prstGeom prst="roundRect">
            <a:avLst>
              <a:gd name="adj" fmla="val 50000"/>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6952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in GFT</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p:txBody>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pPr lvl="1"/>
                <a:endParaRPr lang="en-US" dirty="0"/>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blipFill>
                <a:blip r:embed="rId3"/>
                <a:stretch>
                  <a:fillRect l="-2200" t="-2326"/>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4"/>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5"/>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6"/>
                <a:stretch>
                  <a:fillRect r="-1415" b="-5172"/>
                </a:stretch>
              </a:blipFill>
            </p:spPr>
            <p:txBody>
              <a:bodyPr/>
              <a:lstStyle/>
              <a:p>
                <a:r>
                  <a:rPr lang="en-US">
                    <a:noFill/>
                  </a:rPr>
                  <a:t> </a:t>
                </a:r>
              </a:p>
            </p:txBody>
          </p:sp>
        </mc:Fallback>
      </mc:AlternateContent>
      <p:pic>
        <p:nvPicPr>
          <p:cNvPr id="8" name="Google Shape;258;p22">
            <a:extLst>
              <a:ext uri="{FF2B5EF4-FFF2-40B4-BE49-F238E27FC236}">
                <a16:creationId xmlns:a16="http://schemas.microsoft.com/office/drawing/2014/main" id="{064FFC1F-BD72-08EA-AE0F-F243FF6F449B}"/>
              </a:ext>
            </a:extLst>
          </p:cNvPr>
          <p:cNvPicPr preferRelativeResize="0">
            <a:picLocks/>
          </p:cNvPicPr>
          <p:nvPr/>
        </p:nvPicPr>
        <p:blipFill rotWithShape="1">
          <a:blip r:embed="rId7">
            <a:alphaModFix/>
          </a:blip>
          <a:srcRect/>
          <a:stretch/>
        </p:blipFill>
        <p:spPr>
          <a:xfrm>
            <a:off x="921915" y="3158091"/>
            <a:ext cx="5307900" cy="3575400"/>
          </a:xfrm>
          <a:prstGeom prst="rect">
            <a:avLst/>
          </a:prstGeom>
          <a:noFill/>
          <a:ln>
            <a:noFill/>
          </a:ln>
        </p:spPr>
      </p:pic>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8"/>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19698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1242390" y="500418"/>
            <a:ext cx="6087719" cy="973540"/>
          </a:xfrm>
          <a:prstGeom prst="rect">
            <a:avLst/>
          </a:prstGeom>
          <a:blipFill rotWithShape="1">
            <a:blip r:embed="rId3">
              <a:alphaModFix/>
            </a:blip>
            <a:stretch>
              <a:fillRect l="-2498" t="-8972" b="-15384"/>
            </a:stretch>
          </a:blip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600"/>
              <a:buNone/>
            </a:pPr>
            <a:r>
              <a:rPr lang="en-US"/>
              <a:t> </a:t>
            </a:r>
            <a:endParaRPr/>
          </a:p>
        </p:txBody>
      </p:sp>
      <p:sp>
        <p:nvSpPr>
          <p:cNvPr id="257" name="Google Shape;257;p22"/>
          <p:cNvSpPr txBox="1">
            <a:spLocks noGrp="1"/>
          </p:cNvSpPr>
          <p:nvPr>
            <p:ph type="body" idx="1"/>
          </p:nvPr>
        </p:nvSpPr>
        <p:spPr>
          <a:xfrm>
            <a:off x="838199" y="1825625"/>
            <a:ext cx="6310745" cy="4351338"/>
          </a:xfrm>
          <a:prstGeom prst="rect">
            <a:avLst/>
          </a:prstGeom>
          <a:blipFill rotWithShape="1">
            <a:blip r:embed="rId4">
              <a:alphaModFix/>
            </a:blip>
            <a:stretch>
              <a:fillRect l="-801" t="-290"/>
            </a:stretch>
          </a:blip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a:t> </a:t>
            </a:r>
            <a:endParaRPr/>
          </a:p>
        </p:txBody>
      </p:sp>
      <p:pic>
        <p:nvPicPr>
          <p:cNvPr id="258" name="Google Shape;258;p22"/>
          <p:cNvPicPr preferRelativeResize="0">
            <a:picLocks noGrp="1"/>
          </p:cNvPicPr>
          <p:nvPr>
            <p:ph type="body" idx="2"/>
          </p:nvPr>
        </p:nvPicPr>
        <p:blipFill rotWithShape="1">
          <a:blip r:embed="rId5">
            <a:alphaModFix/>
          </a:blip>
          <a:srcRect/>
          <a:stretch/>
        </p:blipFill>
        <p:spPr>
          <a:xfrm>
            <a:off x="6763283" y="2002825"/>
            <a:ext cx="5307900" cy="3575400"/>
          </a:xfrm>
          <a:prstGeom prst="rect">
            <a:avLst/>
          </a:prstGeom>
          <a:noFill/>
          <a:ln>
            <a:noFill/>
          </a:ln>
        </p:spPr>
      </p:pic>
      <p:sp>
        <p:nvSpPr>
          <p:cNvPr id="259" name="Google Shape;259;p22"/>
          <p:cNvSpPr/>
          <p:nvPr/>
        </p:nvSpPr>
        <p:spPr>
          <a:xfrm>
            <a:off x="49894" y="19636"/>
            <a:ext cx="1615134" cy="345489"/>
          </a:xfrm>
          <a:prstGeom prst="wedgeRoundRectCallout">
            <a:avLst>
              <a:gd name="adj1" fmla="val 59851"/>
              <a:gd name="adj2" fmla="val 6135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Guide Book App</a:t>
            </a:r>
            <a:endParaRPr sz="1400" b="0" i="0" u="none" strike="noStrike" cap="none">
              <a:solidFill>
                <a:schemeClr val="lt1"/>
              </a:solidFill>
              <a:latin typeface="Arial"/>
              <a:ea typeface="Arial"/>
              <a:cs typeface="Arial"/>
              <a:sym typeface="Arial"/>
            </a:endParaRPr>
          </a:p>
        </p:txBody>
      </p:sp>
      <p:pic>
        <p:nvPicPr>
          <p:cNvPr id="260" name="Google Shape;260;p22" descr="A picture containing text, grass, outdoor, sign&#10;&#10;Description automatically generated"/>
          <p:cNvPicPr preferRelativeResize="0"/>
          <p:nvPr/>
        </p:nvPicPr>
        <p:blipFill rotWithShape="1">
          <a:blip r:embed="rId6">
            <a:alphaModFix/>
          </a:blip>
          <a:srcRect/>
          <a:stretch/>
        </p:blipFill>
        <p:spPr>
          <a:xfrm>
            <a:off x="66211" y="575091"/>
            <a:ext cx="1050235" cy="1746174"/>
          </a:xfrm>
          <a:prstGeom prst="rect">
            <a:avLst/>
          </a:prstGeom>
          <a:noFill/>
          <a:ln>
            <a:noFill/>
          </a:ln>
        </p:spPr>
      </p:pic>
      <p:sp>
        <p:nvSpPr>
          <p:cNvPr id="2" name="Footer Placeholder 1">
            <a:extLst>
              <a:ext uri="{FF2B5EF4-FFF2-40B4-BE49-F238E27FC236}">
                <a16:creationId xmlns:a16="http://schemas.microsoft.com/office/drawing/2014/main" id="{C874ABF1-E920-F55C-CD3C-A5A446F04574}"/>
              </a:ext>
            </a:extLst>
          </p:cNvPr>
          <p:cNvSpPr>
            <a:spLocks noGrp="1"/>
          </p:cNvSpPr>
          <p:nvPr>
            <p:ph type="ftr" sz="quarter" idx="11"/>
          </p:nvPr>
        </p:nvSpPr>
        <p:spPr/>
        <p:txBody>
          <a:bodyPr/>
          <a:lstStyle/>
          <a:p>
            <a:r>
              <a:rPr lang="en-US"/>
              <a:t>https://github.com/kwchurch/CIKM_2023_tutorial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lstStyle/>
          <a:p>
            <a:r>
              <a:rPr lang="en-US" dirty="0"/>
              <a:t>Fine-Tuning (Fit) in R (Statistics Package)</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2"/>
          <a:stretch>
            <a:fillRect/>
          </a:stretch>
        </p:blipFill>
        <p:spPr>
          <a:xfrm>
            <a:off x="184208" y="1897880"/>
            <a:ext cx="4594995" cy="4594995"/>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sp>
        <p:nvSpPr>
          <p:cNvPr id="13" name="Rounded Rectangular Callout 12">
            <a:extLst>
              <a:ext uri="{FF2B5EF4-FFF2-40B4-BE49-F238E27FC236}">
                <a16:creationId xmlns:a16="http://schemas.microsoft.com/office/drawing/2014/main" id="{204A0DBA-FCBF-9727-4446-8580B49D603F}"/>
              </a:ext>
            </a:extLst>
          </p:cNvPr>
          <p:cNvSpPr/>
          <p:nvPr/>
        </p:nvSpPr>
        <p:spPr>
          <a:xfrm>
            <a:off x="5944079" y="1578855"/>
            <a:ext cx="5846164" cy="1161345"/>
          </a:xfrm>
          <a:prstGeom prst="wedgeRoundRectCallout">
            <a:avLst>
              <a:gd name="adj1" fmla="val -54979"/>
              <a:gd name="adj2" fmla="val -4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Make deep nets look like regression</a:t>
            </a:r>
          </a:p>
          <a:p>
            <a:pPr algn="ctr"/>
            <a:r>
              <a:rPr lang="en-US" sz="2800" dirty="0"/>
              <a:t>(Not much programming)</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E959F6-F3E3-5C66-A817-214AB00DCFD8}"/>
                  </a:ext>
                </a:extLst>
              </p:cNvPr>
              <p:cNvSpPr>
                <a:spLocks noGrp="1"/>
              </p:cNvSpPr>
              <p:nvPr>
                <p:ph sz="half" idx="2"/>
              </p:nvPr>
            </p:nvSpPr>
            <p:spPr>
              <a:xfrm>
                <a:off x="6172200" y="2810107"/>
                <a:ext cx="5181600" cy="3366856"/>
              </a:xfrm>
            </p:spPr>
            <p:txBody>
              <a:bodyPr>
                <a:normAutofit fontScale="92500" lnSpcReduction="20000"/>
              </a:bodyPr>
              <a:lstStyle/>
              <a:p>
                <a:r>
                  <a:rPr lang="en-US" dirty="0"/>
                  <a:t>Notational Conventions:</a:t>
                </a:r>
              </a:p>
              <a:p>
                <a:pPr lvl="1"/>
                <a:r>
                  <a:rPr lang="en-US" dirty="0"/>
                  <a:t>Observations: Circles</a:t>
                </a:r>
              </a:p>
              <a:p>
                <a:pPr lvl="1"/>
                <a:r>
                  <a:rPr lang="en-US" dirty="0"/>
                  <a:t>Models (</a:t>
                </a:r>
                <a14:m>
                  <m:oMath xmlns:m="http://schemas.openxmlformats.org/officeDocument/2006/math">
                    <m:r>
                      <a:rPr lang="en-US" i="1" dirty="0" smtClean="0">
                        <a:latin typeface="Cambria Math" panose="02040503050406030204" pitchFamily="18" charset="0"/>
                      </a:rPr>
                      <m:t>𝑓</m:t>
                    </m:r>
                  </m:oMath>
                </a14:m>
                <a:r>
                  <a:rPr lang="en-US" dirty="0"/>
                  <a:t>): Red Lines</a:t>
                </a:r>
              </a:p>
              <a:p>
                <a:r>
                  <a:rPr lang="en-US" dirty="0"/>
                  <a:t>Prediction: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lvl="1"/>
                <a:r>
                  <a:rPr lang="en-US" dirty="0"/>
                  <a:t>Use model (</a:t>
                </a:r>
                <a14:m>
                  <m:oMath xmlns:m="http://schemas.openxmlformats.org/officeDocument/2006/math">
                    <m:r>
                      <a:rPr lang="en-US" i="1" dirty="0" smtClean="0">
                        <a:latin typeface="Cambria Math" panose="02040503050406030204" pitchFamily="18" charset="0"/>
                      </a:rPr>
                      <m:t>𝑓</m:t>
                    </m:r>
                  </m:oMath>
                </a14:m>
                <a:r>
                  <a:rPr lang="en-US" dirty="0"/>
                  <a:t>) to map</a:t>
                </a:r>
              </a:p>
              <a:p>
                <a:pPr lvl="2"/>
                <a:r>
                  <a:rPr lang="en-US" dirty="0"/>
                  <a:t>input </a:t>
                </a:r>
                <a14:m>
                  <m:oMath xmlns:m="http://schemas.openxmlformats.org/officeDocument/2006/math">
                    <m:r>
                      <a:rPr lang="en-US" i="1" dirty="0" smtClean="0">
                        <a:latin typeface="Cambria Math" panose="02040503050406030204" pitchFamily="18" charset="0"/>
                      </a:rPr>
                      <m:t>𝑥</m:t>
                    </m:r>
                  </m:oMath>
                </a14:m>
                <a:r>
                  <a:rPr lang="en-US" dirty="0"/>
                  <a:t> (speed) to</a:t>
                </a:r>
              </a:p>
              <a:p>
                <a:pPr lvl="2"/>
                <a:r>
                  <a:rPr lang="en-US" dirty="0"/>
                  <a:t>output </a:t>
                </a:r>
                <a14:m>
                  <m:oMath xmlns:m="http://schemas.openxmlformats.org/officeDocument/2006/math">
                    <m:r>
                      <a:rPr lang="en-US" i="1" dirty="0" smtClean="0">
                        <a:latin typeface="Cambria Math" panose="02040503050406030204" pitchFamily="18" charset="0"/>
                      </a:rPr>
                      <m:t>𝑦</m:t>
                    </m:r>
                  </m:oMath>
                </a14:m>
                <a:r>
                  <a:rPr lang="en-US" dirty="0"/>
                  <a:t> (stopping distance)</a:t>
                </a:r>
              </a:p>
              <a:p>
                <a:pPr lvl="1"/>
                <a:r>
                  <a:rPr lang="en-US" dirty="0"/>
                  <a:t>For linear regression,</a:t>
                </a:r>
              </a:p>
              <a:p>
                <a:pPr lvl="2"/>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is a polynomial</a:t>
                </a:r>
              </a:p>
              <a:p>
                <a:pPr lvl="1"/>
                <a:r>
                  <a:rPr lang="en-US" dirty="0"/>
                  <a:t>For </a:t>
                </a:r>
                <a:r>
                  <a:rPr lang="en-US" dirty="0" err="1"/>
                  <a:t>gft</a:t>
                </a:r>
                <a:r>
                  <a:rPr lang="en-US" dirty="0"/>
                  <a:t>,</a:t>
                </a:r>
              </a:p>
              <a:p>
                <a:pPr lvl="2"/>
                <a14:m>
                  <m:oMath xmlns:m="http://schemas.openxmlformats.org/officeDocument/2006/math">
                    <m:r>
                      <a:rPr lang="en-US" i="1" dirty="0" smtClean="0">
                        <a:latin typeface="Cambria Math" panose="02040503050406030204" pitchFamily="18" charset="0"/>
                      </a:rPr>
                      <m:t>𝑓</m:t>
                    </m:r>
                    <m:r>
                      <a:rPr lang="en-US" i="1" dirty="0">
                        <a:latin typeface="Cambria Math" panose="02040503050406030204" pitchFamily="18" charset="0"/>
                      </a:rPr>
                      <m:t> </m:t>
                    </m:r>
                  </m:oMath>
                </a14:m>
                <a:r>
                  <a:rPr lang="en-US" dirty="0"/>
                  <a:t>is typically a model from a hub</a:t>
                </a:r>
              </a:p>
              <a:p>
                <a:pPr lvl="1"/>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BAE959F6-F3E3-5C66-A817-214AB00DCFD8}"/>
                  </a:ext>
                </a:extLst>
              </p:cNvPr>
              <p:cNvSpPr>
                <a:spLocks noGrp="1" noRot="1" noChangeAspect="1" noMove="1" noResize="1" noEditPoints="1" noAdjustHandles="1" noChangeArrowheads="1" noChangeShapeType="1" noTextEdit="1"/>
              </p:cNvSpPr>
              <p:nvPr>
                <p:ph sz="half" idx="2"/>
              </p:nvPr>
            </p:nvSpPr>
            <p:spPr>
              <a:xfrm>
                <a:off x="6172200" y="2810107"/>
                <a:ext cx="5181600" cy="3366856"/>
              </a:xfrm>
              <a:blipFill>
                <a:blip r:embed="rId3"/>
                <a:stretch>
                  <a:fillRect l="-1956" t="-4887" b="-2256"/>
                </a:stretch>
              </a:blipFill>
            </p:spPr>
            <p:txBody>
              <a:bodyPr/>
              <a:lstStyle/>
              <a:p>
                <a:r>
                  <a:rPr lang="en-US">
                    <a:noFill/>
                  </a:rPr>
                  <a:t> </a:t>
                </a:r>
              </a:p>
            </p:txBody>
          </p:sp>
        </mc:Fallback>
      </mc:AlternateContent>
      <p:sp>
        <p:nvSpPr>
          <p:cNvPr id="8" name="Rounded Rectangular Callout 7">
            <a:extLst>
              <a:ext uri="{FF2B5EF4-FFF2-40B4-BE49-F238E27FC236}">
                <a16:creationId xmlns:a16="http://schemas.microsoft.com/office/drawing/2014/main" id="{39E5CE43-D155-D4D0-532A-55310C0A1B53}"/>
              </a:ext>
            </a:extLst>
          </p:cNvPr>
          <p:cNvSpPr/>
          <p:nvPr/>
        </p:nvSpPr>
        <p:spPr>
          <a:xfrm>
            <a:off x="4084208" y="4457752"/>
            <a:ext cx="1672795" cy="954784"/>
          </a:xfrm>
          <a:prstGeom prst="wedgeRoundRectCallout">
            <a:avLst>
              <a:gd name="adj1" fmla="val -47444"/>
              <a:gd name="adj2" fmla="val -12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Red Line:</a:t>
            </a:r>
          </a:p>
          <a:p>
            <a:pPr algn="ctr"/>
            <a:r>
              <a:rPr lang="en-US" sz="2400" dirty="0"/>
              <a:t>Model (</a:t>
            </a:r>
            <a:r>
              <a:rPr lang="en-US" sz="2400" i="1" dirty="0"/>
              <a:t>f</a:t>
            </a:r>
            <a:r>
              <a:rPr lang="en-US" sz="2400" dirty="0"/>
              <a:t>)</a:t>
            </a:r>
          </a:p>
        </p:txBody>
      </p:sp>
      <p:sp>
        <p:nvSpPr>
          <p:cNvPr id="15" name="Rounded Rectangular Callout 14">
            <a:extLst>
              <a:ext uri="{FF2B5EF4-FFF2-40B4-BE49-F238E27FC236}">
                <a16:creationId xmlns:a16="http://schemas.microsoft.com/office/drawing/2014/main" id="{04AF5166-0F0B-F54E-40D5-E9BA53C10312}"/>
              </a:ext>
            </a:extLst>
          </p:cNvPr>
          <p:cNvSpPr/>
          <p:nvPr/>
        </p:nvSpPr>
        <p:spPr>
          <a:xfrm>
            <a:off x="1201428" y="2019679"/>
            <a:ext cx="2016743" cy="897623"/>
          </a:xfrm>
          <a:prstGeom prst="wedgeRoundRectCallout">
            <a:avLst>
              <a:gd name="adj1" fmla="val 87852"/>
              <a:gd name="adj2" fmla="val 396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Black Points: </a:t>
            </a:r>
          </a:p>
          <a:p>
            <a:pPr algn="ctr"/>
            <a:r>
              <a:rPr lang="en-US" sz="2400" i="1" dirty="0"/>
              <a:t>cars</a:t>
            </a:r>
            <a:r>
              <a:rPr lang="en-US" sz="2400" dirty="0"/>
              <a:t> dataset</a:t>
            </a:r>
            <a:endParaRPr lang="en-US" sz="2400" i="1" dirty="0"/>
          </a:p>
        </p:txBody>
      </p:sp>
    </p:spTree>
    <p:extLst>
      <p:ext uri="{BB962C8B-B14F-4D97-AF65-F5344CB8AC3E}">
        <p14:creationId xmlns:p14="http://schemas.microsoft.com/office/powerpoint/2010/main" val="349239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CF2B-1C42-7B24-2044-C9B8EAE605DC}"/>
              </a:ext>
            </a:extLst>
          </p:cNvPr>
          <p:cNvSpPr>
            <a:spLocks noGrp="1"/>
          </p:cNvSpPr>
          <p:nvPr>
            <p:ph type="title"/>
          </p:nvPr>
        </p:nvSpPr>
        <p:spPr/>
        <p:txBody>
          <a:bodyPr>
            <a:normAutofit/>
          </a:bodyPr>
          <a:lstStyle/>
          <a:p>
            <a:r>
              <a:rPr lang="en-US" dirty="0"/>
              <a:t>Recommendation API is Super-Easy</a:t>
            </a:r>
          </a:p>
        </p:txBody>
      </p:sp>
      <p:sp>
        <p:nvSpPr>
          <p:cNvPr id="3" name="Content Placeholder 2">
            <a:extLst>
              <a:ext uri="{FF2B5EF4-FFF2-40B4-BE49-F238E27FC236}">
                <a16:creationId xmlns:a16="http://schemas.microsoft.com/office/drawing/2014/main" id="{B59960E3-B61F-6279-AEC8-BDF11B31BDA4}"/>
              </a:ext>
            </a:extLst>
          </p:cNvPr>
          <p:cNvSpPr>
            <a:spLocks noGrp="1"/>
          </p:cNvSpPr>
          <p:nvPr>
            <p:ph idx="1"/>
          </p:nvPr>
        </p:nvSpPr>
        <p:spPr/>
        <p:txBody>
          <a:bodyPr>
            <a:normAutofit lnSpcReduction="10000"/>
          </a:bodyPr>
          <a:lstStyle/>
          <a:p>
            <a:r>
              <a:rPr lang="en-US" dirty="0"/>
              <a:t>Example of S2 API</a:t>
            </a:r>
            <a:endParaRPr lang="en-US" dirty="0">
              <a:hlinkClick r:id="rId2"/>
            </a:endParaRPr>
          </a:p>
          <a:p>
            <a:pPr lvl="1"/>
            <a:r>
              <a:rPr lang="en-US" dirty="0">
                <a:hlinkClick r:id="rId2"/>
              </a:rPr>
              <a:t>https://api.semanticscholar.org/recommendations/v1/papers/forpaper/21321bad706a9f9dbb502588b0bb393cf15fa052?from=all-cs&amp;fields=title,externalIds,citationCount</a:t>
            </a:r>
            <a:r>
              <a:rPr lang="en-US" dirty="0"/>
              <a:t> </a:t>
            </a:r>
          </a:p>
          <a:p>
            <a:r>
              <a:rPr lang="en-US" dirty="0"/>
              <a:t>query: 21321bad706a9f9dbb502588b0bb393cf15fa052</a:t>
            </a:r>
          </a:p>
          <a:p>
            <a:pPr lvl="1"/>
            <a:r>
              <a:rPr lang="en-US" dirty="0"/>
              <a:t>A paper id on Semantic Scholar</a:t>
            </a:r>
          </a:p>
          <a:p>
            <a:r>
              <a:rPr lang="en-US" dirty="0"/>
              <a:t>Returns recommendations (papers similar to query)</a:t>
            </a:r>
          </a:p>
          <a:p>
            <a:pPr lvl="1"/>
            <a:r>
              <a:rPr lang="en-US" dirty="0"/>
              <a:t>Queries and documents are embedded as vectors</a:t>
            </a:r>
          </a:p>
          <a:p>
            <a:pPr lvl="2"/>
            <a:r>
              <a:rPr lang="en-US" dirty="0"/>
              <a:t>Using Specter, a BERT-like deep net</a:t>
            </a:r>
          </a:p>
          <a:p>
            <a:pPr lvl="1"/>
            <a:r>
              <a:rPr lang="en-US" dirty="0"/>
              <a:t>Search is based on Approximate Nearest Neighbors (FAISS)</a:t>
            </a:r>
          </a:p>
          <a:p>
            <a:pPr lvl="1"/>
            <a:r>
              <a:rPr lang="en-US" dirty="0"/>
              <a:t>from=all-cs: limits search to computer science (about 10% of S2 collection)</a:t>
            </a:r>
          </a:p>
        </p:txBody>
      </p:sp>
      <p:sp>
        <p:nvSpPr>
          <p:cNvPr id="4" name="Footer Placeholder 3">
            <a:extLst>
              <a:ext uri="{FF2B5EF4-FFF2-40B4-BE49-F238E27FC236}">
                <a16:creationId xmlns:a16="http://schemas.microsoft.com/office/drawing/2014/main" id="{27B635B9-E8AD-A647-360D-3DA5AB65E307}"/>
              </a:ext>
            </a:extLst>
          </p:cNvPr>
          <p:cNvSpPr>
            <a:spLocks noGrp="1"/>
          </p:cNvSpPr>
          <p:nvPr>
            <p:ph type="ftr" sz="quarter" idx="11"/>
          </p:nvPr>
        </p:nvSpPr>
        <p:spPr/>
        <p:txBody>
          <a:bodyPr/>
          <a:lstStyle/>
          <a:p>
            <a:r>
              <a:rPr lang="en-US"/>
              <a:t>https://github.com/kwchurch/WSDM_2024_tutorial</a:t>
            </a:r>
          </a:p>
        </p:txBody>
      </p:sp>
      <p:pic>
        <p:nvPicPr>
          <p:cNvPr id="5" name="Picture 4">
            <a:extLst>
              <a:ext uri="{FF2B5EF4-FFF2-40B4-BE49-F238E27FC236}">
                <a16:creationId xmlns:a16="http://schemas.microsoft.com/office/drawing/2014/main" id="{C2A0AA09-918E-DCFF-4D51-89BD5F0F8997}"/>
              </a:ext>
            </a:extLst>
          </p:cNvPr>
          <p:cNvPicPr>
            <a:picLocks noChangeAspect="1"/>
          </p:cNvPicPr>
          <p:nvPr/>
        </p:nvPicPr>
        <p:blipFill>
          <a:blip r:embed="rId3"/>
          <a:stretch>
            <a:fillRect/>
          </a:stretch>
        </p:blipFill>
        <p:spPr>
          <a:xfrm>
            <a:off x="10566137" y="182831"/>
            <a:ext cx="1575325" cy="1575325"/>
          </a:xfrm>
          <a:prstGeom prst="rect">
            <a:avLst/>
          </a:prstGeom>
        </p:spPr>
      </p:pic>
    </p:spTree>
    <p:extLst>
      <p:ext uri="{BB962C8B-B14F-4D97-AF65-F5344CB8AC3E}">
        <p14:creationId xmlns:p14="http://schemas.microsoft.com/office/powerpoint/2010/main" val="647716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Datasets</a:t>
            </a:r>
            <a:br>
              <a:rPr lang="en-US" sz="6000" dirty="0"/>
            </a:br>
            <a:r>
              <a:rPr lang="en-US" sz="6000" dirty="0"/>
              <a:t>Example: Cars</a:t>
            </a:r>
            <a:endParaRPr lang="en-US"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17" name="Content Placeholder 10" descr="Table&#10;&#10;Description automatically generated with medium confidence">
            <a:extLst>
              <a:ext uri="{FF2B5EF4-FFF2-40B4-BE49-F238E27FC236}">
                <a16:creationId xmlns:a16="http://schemas.microsoft.com/office/drawing/2014/main" id="{2F5EA898-A5ED-0A4C-983E-88639A59CD24}"/>
              </a:ext>
            </a:extLst>
          </p:cNvPr>
          <p:cNvPicPr>
            <a:picLocks noChangeAspect="1"/>
          </p:cNvPicPr>
          <p:nvPr/>
        </p:nvPicPr>
        <p:blipFill rotWithShape="1">
          <a:blip r:embed="rId3"/>
          <a:srcRect b="51096"/>
          <a:stretch/>
        </p:blipFill>
        <p:spPr>
          <a:xfrm>
            <a:off x="6036448" y="1931391"/>
            <a:ext cx="6116695" cy="3492562"/>
          </a:xfrm>
          <a:prstGeom prst="rect">
            <a:avLst/>
          </a:prstGeom>
        </p:spPr>
      </p:pic>
      <p:sp>
        <p:nvSpPr>
          <p:cNvPr id="18" name="Rounded Rectangular Callout 17">
            <a:extLst>
              <a:ext uri="{FF2B5EF4-FFF2-40B4-BE49-F238E27FC236}">
                <a16:creationId xmlns:a16="http://schemas.microsoft.com/office/drawing/2014/main" id="{1A715E37-4EDD-5145-84EF-165351F0881C}"/>
              </a:ext>
            </a:extLst>
          </p:cNvPr>
          <p:cNvSpPr/>
          <p:nvPr/>
        </p:nvSpPr>
        <p:spPr>
          <a:xfrm>
            <a:off x="9420550" y="2281007"/>
            <a:ext cx="2399743" cy="1501900"/>
          </a:xfrm>
          <a:prstGeom prst="wedgeRoundRectCallout">
            <a:avLst>
              <a:gd name="adj1" fmla="val -78535"/>
              <a:gd name="adj2" fmla="val -300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Two Columns: </a:t>
            </a:r>
          </a:p>
          <a:p>
            <a:pPr marL="457200" indent="-457200">
              <a:buFont typeface="+mj-lt"/>
              <a:buAutoNum type="arabicPeriod"/>
            </a:pPr>
            <a:r>
              <a:rPr lang="en-US" sz="2400" dirty="0" err="1"/>
              <a:t>cars$speed</a:t>
            </a:r>
            <a:endParaRPr lang="en-US" sz="2400" dirty="0"/>
          </a:p>
          <a:p>
            <a:pPr marL="457200" indent="-457200">
              <a:buFont typeface="+mj-lt"/>
              <a:buAutoNum type="arabicPeriod"/>
            </a:pPr>
            <a:r>
              <a:rPr lang="en-US" sz="2400" dirty="0" err="1"/>
              <a:t>cars$dist</a:t>
            </a:r>
            <a:endParaRPr lang="en-US" sz="2400" dirty="0"/>
          </a:p>
        </p:txBody>
      </p:sp>
    </p:spTree>
    <p:extLst>
      <p:ext uri="{BB962C8B-B14F-4D97-AF65-F5344CB8AC3E}">
        <p14:creationId xmlns:p14="http://schemas.microsoft.com/office/powerpoint/2010/main" val="3089477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0D54DCA9-6292-4903-383A-6750A20A774E}"/>
              </a:ext>
            </a:extLst>
          </p:cNvPr>
          <p:cNvPicPr>
            <a:picLocks noChangeAspect="1"/>
          </p:cNvPicPr>
          <p:nvPr/>
        </p:nvPicPr>
        <p:blipFill>
          <a:blip r:embed="rId2"/>
          <a:stretch>
            <a:fillRect/>
          </a:stretch>
        </p:blipFill>
        <p:spPr>
          <a:xfrm>
            <a:off x="423745" y="1574715"/>
            <a:ext cx="11553455" cy="6396176"/>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838200" y="365125"/>
            <a:ext cx="7772400" cy="1325563"/>
          </a:xfrm>
        </p:spPr>
        <p:txBody>
          <a:bodyPr>
            <a:noAutofit/>
          </a:bodyPr>
          <a:lstStyle/>
          <a:p>
            <a:r>
              <a:rPr lang="en-US" sz="4000" dirty="0"/>
              <a:t>Example of Datasets in </a:t>
            </a:r>
            <a:r>
              <a:rPr lang="en-US" sz="4000" dirty="0" err="1"/>
              <a:t>HuggingFace</a:t>
            </a:r>
            <a:br>
              <a:rPr lang="en-US" sz="3200" dirty="0"/>
            </a:br>
            <a:r>
              <a:rPr lang="en-US" sz="2400" dirty="0"/>
              <a:t>https://</a:t>
            </a:r>
            <a:r>
              <a:rPr lang="en-US" sz="2400" dirty="0" err="1"/>
              <a:t>huggingface.co</a:t>
            </a:r>
            <a:r>
              <a:rPr lang="en-US" sz="2400" dirty="0"/>
              <a:t>/datasets/</a:t>
            </a:r>
            <a:r>
              <a:rPr lang="en-US" sz="2400" dirty="0" err="1"/>
              <a:t>dair</a:t>
            </a:r>
            <a:r>
              <a:rPr lang="en-US" sz="2400" dirty="0"/>
              <a:t>-ai/emotion</a:t>
            </a:r>
            <a:endParaRPr lang="en-US" sz="3200"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pic>
        <p:nvPicPr>
          <p:cNvPr id="2" name="Content Placeholder 10" descr="Table&#10;&#10;Description automatically generated with medium confidence">
            <a:extLst>
              <a:ext uri="{FF2B5EF4-FFF2-40B4-BE49-F238E27FC236}">
                <a16:creationId xmlns:a16="http://schemas.microsoft.com/office/drawing/2014/main" id="{4B13EF37-D0FA-230A-2E4F-9789C2C2D88A}"/>
              </a:ext>
            </a:extLst>
          </p:cNvPr>
          <p:cNvPicPr>
            <a:picLocks noChangeAspect="1"/>
          </p:cNvPicPr>
          <p:nvPr/>
        </p:nvPicPr>
        <p:blipFill rotWithShape="1">
          <a:blip r:embed="rId3"/>
          <a:srcRect b="51096"/>
          <a:stretch/>
        </p:blipFill>
        <p:spPr>
          <a:xfrm>
            <a:off x="8726122" y="173959"/>
            <a:ext cx="6116695" cy="3492562"/>
          </a:xfrm>
          <a:prstGeom prst="rect">
            <a:avLst/>
          </a:prstGeom>
          <a:ln>
            <a:solidFill>
              <a:schemeClr val="accent1">
                <a:shade val="50000"/>
              </a:schemeClr>
            </a:solidFill>
          </a:ln>
        </p:spPr>
      </p:pic>
      <mc:AlternateContent xmlns:mc="http://schemas.openxmlformats.org/markup-compatibility/2006" xmlns:a14="http://schemas.microsoft.com/office/drawing/2010/main">
        <mc:Choice Requires="a14">
          <p:sp>
            <p:nvSpPr>
              <p:cNvPr id="3" name="Rounded Rectangular Callout 2">
                <a:extLst>
                  <a:ext uri="{FF2B5EF4-FFF2-40B4-BE49-F238E27FC236}">
                    <a16:creationId xmlns:a16="http://schemas.microsoft.com/office/drawing/2014/main" id="{D389CBA4-EC52-4DDE-64F5-53E7BB9691A7}"/>
                  </a:ext>
                </a:extLst>
              </p:cNvPr>
              <p:cNvSpPr/>
              <p:nvPr/>
            </p:nvSpPr>
            <p:spPr>
              <a:xfrm>
                <a:off x="129092" y="4429346"/>
                <a:ext cx="442347" cy="435217"/>
              </a:xfrm>
              <a:prstGeom prst="wedgeRoundRectCallout">
                <a:avLst>
                  <a:gd name="adj1" fmla="val 72912"/>
                  <a:gd name="adj2" fmla="val 476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i="1" dirty="0" smtClean="0">
                          <a:latin typeface="Cambria Math" panose="02040503050406030204" pitchFamily="18" charset="0"/>
                        </a:rPr>
                        <m:t>𝑥</m:t>
                      </m:r>
                    </m:oMath>
                  </m:oMathPara>
                </a14:m>
                <a:endParaRPr lang="en-US" sz="2800" dirty="0"/>
              </a:p>
            </p:txBody>
          </p:sp>
        </mc:Choice>
        <mc:Fallback xmlns="">
          <p:sp>
            <p:nvSpPr>
              <p:cNvPr id="3" name="Rounded Rectangular Callout 2">
                <a:extLst>
                  <a:ext uri="{FF2B5EF4-FFF2-40B4-BE49-F238E27FC236}">
                    <a16:creationId xmlns:a16="http://schemas.microsoft.com/office/drawing/2014/main" id="{D389CBA4-EC52-4DDE-64F5-53E7BB9691A7}"/>
                  </a:ext>
                </a:extLst>
              </p:cNvPr>
              <p:cNvSpPr>
                <a:spLocks noRot="1" noChangeAspect="1" noMove="1" noResize="1" noEditPoints="1" noAdjustHandles="1" noChangeArrowheads="1" noChangeShapeType="1" noTextEdit="1"/>
              </p:cNvSpPr>
              <p:nvPr/>
            </p:nvSpPr>
            <p:spPr>
              <a:xfrm>
                <a:off x="129092" y="4429346"/>
                <a:ext cx="442347" cy="435217"/>
              </a:xfrm>
              <a:prstGeom prst="wedgeRoundRectCallout">
                <a:avLst>
                  <a:gd name="adj1" fmla="val 72912"/>
                  <a:gd name="adj2" fmla="val 47614"/>
                  <a:gd name="adj3" fmla="val 16667"/>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FEBF0185-D193-BB40-50E0-D68EA85940CA}"/>
                  </a:ext>
                </a:extLst>
              </p:cNvPr>
              <p:cNvSpPr/>
              <p:nvPr/>
            </p:nvSpPr>
            <p:spPr>
              <a:xfrm>
                <a:off x="4875676" y="4646954"/>
                <a:ext cx="442347" cy="435217"/>
              </a:xfrm>
              <a:prstGeom prst="wedgeRoundRectCallout">
                <a:avLst>
                  <a:gd name="adj1" fmla="val 123330"/>
                  <a:gd name="adj2" fmla="val 219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b="0" i="1" dirty="0" smtClean="0">
                          <a:latin typeface="Cambria Math" panose="02040503050406030204" pitchFamily="18" charset="0"/>
                        </a:rPr>
                        <m:t>𝑦</m:t>
                      </m:r>
                    </m:oMath>
                  </m:oMathPara>
                </a14:m>
                <a:endParaRPr lang="en-US" sz="2800" dirty="0"/>
              </a:p>
            </p:txBody>
          </p:sp>
        </mc:Choice>
        <mc:Fallback xmlns="">
          <p:sp>
            <p:nvSpPr>
              <p:cNvPr id="8" name="Rounded Rectangular Callout 7">
                <a:extLst>
                  <a:ext uri="{FF2B5EF4-FFF2-40B4-BE49-F238E27FC236}">
                    <a16:creationId xmlns:a16="http://schemas.microsoft.com/office/drawing/2014/main" id="{FEBF0185-D193-BB40-50E0-D68EA85940CA}"/>
                  </a:ext>
                </a:extLst>
              </p:cNvPr>
              <p:cNvSpPr>
                <a:spLocks noRot="1" noChangeAspect="1" noMove="1" noResize="1" noEditPoints="1" noAdjustHandles="1" noChangeArrowheads="1" noChangeShapeType="1" noTextEdit="1"/>
              </p:cNvSpPr>
              <p:nvPr/>
            </p:nvSpPr>
            <p:spPr>
              <a:xfrm>
                <a:off x="4875676" y="4646954"/>
                <a:ext cx="442347" cy="435217"/>
              </a:xfrm>
              <a:prstGeom prst="wedgeRoundRectCallout">
                <a:avLst>
                  <a:gd name="adj1" fmla="val 123330"/>
                  <a:gd name="adj2" fmla="val 21992"/>
                  <a:gd name="adj3" fmla="val 16667"/>
                </a:avLst>
              </a:prstGeom>
              <a:blipFill>
                <a:blip r:embed="rId5"/>
                <a:stretch>
                  <a:fillRect b="-22222"/>
                </a:stretch>
              </a:blipFill>
            </p:spPr>
            <p:txBody>
              <a:bodyPr/>
              <a:lstStyle/>
              <a:p>
                <a:r>
                  <a:rPr lang="en-US">
                    <a:noFill/>
                  </a:rPr>
                  <a:t> </a:t>
                </a:r>
              </a:p>
            </p:txBody>
          </p:sp>
        </mc:Fallback>
      </mc:AlternateContent>
    </p:spTree>
    <p:extLst>
      <p:ext uri="{BB962C8B-B14F-4D97-AF65-F5344CB8AC3E}">
        <p14:creationId xmlns:p14="http://schemas.microsoft.com/office/powerpoint/2010/main" val="3747675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with low confidence">
            <a:extLst>
              <a:ext uri="{FF2B5EF4-FFF2-40B4-BE49-F238E27FC236}">
                <a16:creationId xmlns:a16="http://schemas.microsoft.com/office/drawing/2014/main" id="{902D7AD0-735D-0E42-B6C7-03CB4FD96C11}"/>
              </a:ext>
            </a:extLst>
          </p:cNvPr>
          <p:cNvPicPr>
            <a:picLocks noChangeAspect="1"/>
          </p:cNvPicPr>
          <p:nvPr/>
        </p:nvPicPr>
        <p:blipFill>
          <a:blip r:embed="rId2"/>
          <a:stretch>
            <a:fillRect/>
          </a:stretch>
        </p:blipFill>
        <p:spPr>
          <a:xfrm>
            <a:off x="1202436" y="1676972"/>
            <a:ext cx="9198864" cy="4975030"/>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1315472" y="173959"/>
            <a:ext cx="7226362" cy="1325563"/>
          </a:xfrm>
        </p:spPr>
        <p:txBody>
          <a:bodyPr>
            <a:noAutofit/>
          </a:bodyPr>
          <a:lstStyle/>
          <a:p>
            <a:r>
              <a:rPr lang="en-US" sz="5400" dirty="0"/>
              <a:t>Emotion </a:t>
            </a:r>
            <a:r>
              <a:rPr lang="en-US" sz="5400" dirty="0">
                <a:sym typeface="Wingdings" pitchFamily="2" charset="2"/>
              </a:rPr>
              <a:t> </a:t>
            </a:r>
            <a:r>
              <a:rPr lang="en-US" sz="5400" dirty="0"/>
              <a:t>GLUE (Cola)</a:t>
            </a:r>
            <a:br>
              <a:rPr lang="en-US" dirty="0"/>
            </a:br>
            <a:r>
              <a:rPr lang="en-US" sz="2400" dirty="0">
                <a:hlinkClick r:id="rId3"/>
              </a:rPr>
              <a:t>https://huggingface.co/datasets/glue/viewer/cola/train</a:t>
            </a:r>
            <a:r>
              <a:rPr lang="en-US" sz="2400" dirty="0"/>
              <a:t> </a:t>
            </a:r>
            <a:endParaRPr lang="en-US"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0F20772A-E355-9D46-85A8-7989AA30E607}"/>
              </a:ext>
            </a:extLst>
          </p:cNvPr>
          <p:cNvSpPr/>
          <p:nvPr/>
        </p:nvSpPr>
        <p:spPr>
          <a:xfrm>
            <a:off x="2762354" y="3235799"/>
            <a:ext cx="2151049" cy="882396"/>
          </a:xfrm>
          <a:prstGeom prst="wedgeRoundRectCallout">
            <a:avLst>
              <a:gd name="adj1" fmla="val -97364"/>
              <a:gd name="adj2" fmla="val 312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Subset</a:t>
            </a:r>
          </a:p>
        </p:txBody>
      </p:sp>
      <p:pic>
        <p:nvPicPr>
          <p:cNvPr id="2" name="Content Placeholder 10" descr="Table&#10;&#10;Description automatically generated with medium confidence">
            <a:extLst>
              <a:ext uri="{FF2B5EF4-FFF2-40B4-BE49-F238E27FC236}">
                <a16:creationId xmlns:a16="http://schemas.microsoft.com/office/drawing/2014/main" id="{83B80A33-ACAA-0C88-DF57-78FDA50D6D7A}"/>
              </a:ext>
            </a:extLst>
          </p:cNvPr>
          <p:cNvPicPr>
            <a:picLocks noChangeAspect="1"/>
          </p:cNvPicPr>
          <p:nvPr/>
        </p:nvPicPr>
        <p:blipFill rotWithShape="1">
          <a:blip r:embed="rId4"/>
          <a:srcRect b="51096"/>
          <a:stretch/>
        </p:blipFill>
        <p:spPr>
          <a:xfrm>
            <a:off x="8726122" y="173959"/>
            <a:ext cx="6116695" cy="3492562"/>
          </a:xfrm>
          <a:prstGeom prst="rect">
            <a:avLst/>
          </a:prstGeom>
          <a:ln>
            <a:solidFill>
              <a:schemeClr val="accent1">
                <a:shade val="50000"/>
              </a:schemeClr>
            </a:solidFill>
          </a:ln>
        </p:spPr>
      </p:pic>
      <p:sp>
        <p:nvSpPr>
          <p:cNvPr id="11" name="Rounded Rectangular Callout 10">
            <a:extLst>
              <a:ext uri="{FF2B5EF4-FFF2-40B4-BE49-F238E27FC236}">
                <a16:creationId xmlns:a16="http://schemas.microsoft.com/office/drawing/2014/main" id="{020EEE2B-80CB-C04C-BD50-2FDA8805BA1E}"/>
              </a:ext>
            </a:extLst>
          </p:cNvPr>
          <p:cNvSpPr/>
          <p:nvPr/>
        </p:nvSpPr>
        <p:spPr>
          <a:xfrm>
            <a:off x="7077875" y="2987802"/>
            <a:ext cx="2151049" cy="882396"/>
          </a:xfrm>
          <a:prstGeom prst="wedgeRoundRectCallout">
            <a:avLst>
              <a:gd name="adj1" fmla="val -80895"/>
              <a:gd name="adj2" fmla="val 47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Splits</a:t>
            </a:r>
            <a:endParaRPr lang="en-US" sz="1600" dirty="0"/>
          </a:p>
        </p:txBody>
      </p:sp>
    </p:spTree>
    <p:extLst>
      <p:ext uri="{BB962C8B-B14F-4D97-AF65-F5344CB8AC3E}">
        <p14:creationId xmlns:p14="http://schemas.microsoft.com/office/powerpoint/2010/main" val="226469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DC47B02-B393-6324-F673-966E2EE184E9}"/>
              </a:ext>
            </a:extLst>
          </p:cNvPr>
          <p:cNvPicPr>
            <a:picLocks noGrp="1" noChangeAspect="1"/>
          </p:cNvPicPr>
          <p:nvPr>
            <p:ph sz="half" idx="2"/>
          </p:nvPr>
        </p:nvPicPr>
        <p:blipFill rotWithShape="1">
          <a:blip r:embed="rId2"/>
          <a:srcRect t="10135" b="85943"/>
          <a:stretch/>
        </p:blipFill>
        <p:spPr>
          <a:xfrm>
            <a:off x="3498688" y="2716437"/>
            <a:ext cx="8811712" cy="437129"/>
          </a:xfrm>
        </p:spPr>
      </p:pic>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normAutofit/>
          </a:bodyPr>
          <a:lstStyle/>
          <a:p>
            <a:r>
              <a:rPr lang="en-US" sz="4000" i="1" dirty="0" err="1"/>
              <a:t>glm</a:t>
            </a:r>
            <a:r>
              <a:rPr lang="en-US" sz="4000" dirty="0"/>
              <a:t> (General Linear Models) in R (and </a:t>
            </a:r>
            <a:r>
              <a:rPr lang="en-US" sz="4000" dirty="0" err="1"/>
              <a:t>Sklearn</a:t>
            </a:r>
            <a:r>
              <a:rPr lang="en-US" sz="4000" dirty="0"/>
              <a:t>)</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3"/>
          <a:stretch>
            <a:fillRect/>
          </a:stretch>
        </p:blipFill>
        <p:spPr>
          <a:xfrm>
            <a:off x="184208" y="1897880"/>
            <a:ext cx="3535839" cy="3535839"/>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pic>
        <p:nvPicPr>
          <p:cNvPr id="12" name="Content Placeholder 10">
            <a:extLst>
              <a:ext uri="{FF2B5EF4-FFF2-40B4-BE49-F238E27FC236}">
                <a16:creationId xmlns:a16="http://schemas.microsoft.com/office/drawing/2014/main" id="{1D1771C1-6986-78FB-C3AE-A1C35293DB6D}"/>
              </a:ext>
            </a:extLst>
          </p:cNvPr>
          <p:cNvPicPr>
            <a:picLocks noChangeAspect="1"/>
          </p:cNvPicPr>
          <p:nvPr/>
        </p:nvPicPr>
        <p:blipFill rotWithShape="1">
          <a:blip r:embed="rId2"/>
          <a:srcRect t="83482" b="14428"/>
          <a:stretch/>
        </p:blipFill>
        <p:spPr>
          <a:xfrm>
            <a:off x="3498695" y="3209966"/>
            <a:ext cx="8811706" cy="232947"/>
          </a:xfrm>
          <a:prstGeom prst="rect">
            <a:avLst/>
          </a:prstGeom>
        </p:spPr>
      </p:pic>
      <p:pic>
        <p:nvPicPr>
          <p:cNvPr id="3" name="Content Placeholder 10">
            <a:extLst>
              <a:ext uri="{FF2B5EF4-FFF2-40B4-BE49-F238E27FC236}">
                <a16:creationId xmlns:a16="http://schemas.microsoft.com/office/drawing/2014/main" id="{DE77C062-92A3-2FE4-1638-9243E6076F2E}"/>
              </a:ext>
            </a:extLst>
          </p:cNvPr>
          <p:cNvPicPr>
            <a:picLocks noChangeAspect="1"/>
          </p:cNvPicPr>
          <p:nvPr/>
        </p:nvPicPr>
        <p:blipFill rotWithShape="1">
          <a:blip r:embed="rId2"/>
          <a:srcRect t="88952" b="5204"/>
          <a:stretch/>
        </p:blipFill>
        <p:spPr>
          <a:xfrm>
            <a:off x="3498685" y="3475688"/>
            <a:ext cx="8811716" cy="651427"/>
          </a:xfrm>
          <a:prstGeom prst="rect">
            <a:avLst/>
          </a:prstGeom>
        </p:spPr>
      </p:pic>
      <p:sp>
        <p:nvSpPr>
          <p:cNvPr id="4" name="Rounded Rectangular Callout 3">
            <a:extLst>
              <a:ext uri="{FF2B5EF4-FFF2-40B4-BE49-F238E27FC236}">
                <a16:creationId xmlns:a16="http://schemas.microsoft.com/office/drawing/2014/main" id="{24945702-4BF4-F5D3-CD87-BBD259E99DC5}"/>
              </a:ext>
            </a:extLst>
          </p:cNvPr>
          <p:cNvSpPr/>
          <p:nvPr/>
        </p:nvSpPr>
        <p:spPr>
          <a:xfrm>
            <a:off x="9407169" y="3209967"/>
            <a:ext cx="2529096" cy="605572"/>
          </a:xfrm>
          <a:prstGeom prst="wedgeRoundRectCallout">
            <a:avLst>
              <a:gd name="adj1" fmla="val -57982"/>
              <a:gd name="adj2" fmla="val -322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glm</a:t>
            </a:r>
            <a:r>
              <a:rPr lang="en-US" sz="2000" dirty="0"/>
              <a:t>: fit poly model with data</a:t>
            </a:r>
          </a:p>
        </p:txBody>
      </p:sp>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684E30FB-C132-2F63-07F3-2441AF5BEFBA}"/>
                  </a:ext>
                </a:extLst>
              </p:cNvPr>
              <p:cNvSpPr/>
              <p:nvPr/>
            </p:nvSpPr>
            <p:spPr>
              <a:xfrm>
                <a:off x="6575502" y="4499741"/>
                <a:ext cx="4174274" cy="365126"/>
              </a:xfrm>
              <a:prstGeom prst="wedgeRoundRectCallout">
                <a:avLst>
                  <a:gd name="adj1" fmla="val -28527"/>
                  <a:gd name="adj2" fmla="val -1384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predict: </a:t>
                </a:r>
                <a14:m>
                  <m:oMath xmlns:m="http://schemas.openxmlformats.org/officeDocument/2006/math">
                    <m:r>
                      <a:rPr lang="en-US" sz="2000" i="1" dirty="0" smtClean="0">
                        <a:latin typeface="Cambria Math" panose="02040503050406030204" pitchFamily="18" charset="0"/>
                      </a:rPr>
                      <m:t>𝑑𝑖𝑠𝑡</m:t>
                    </m:r>
                    <m:r>
                      <a:rPr lang="en-US" sz="2000" i="1" dirty="0" smtClean="0">
                        <a:latin typeface="Cambria Math" panose="02040503050406030204" pitchFamily="18" charset="0"/>
                      </a:rPr>
                      <m:t> ≈ </m:t>
                    </m:r>
                    <m:r>
                      <a:rPr lang="en-US" sz="2000" i="1" dirty="0" smtClean="0">
                        <a:latin typeface="Cambria Math" panose="02040503050406030204" pitchFamily="18" charset="0"/>
                      </a:rPr>
                      <m:t>𝑔</m:t>
                    </m:r>
                    <m:r>
                      <a:rPr lang="en-US" sz="2000" i="1" dirty="0" smtClean="0">
                        <a:latin typeface="Cambria Math" panose="02040503050406030204" pitchFamily="18" charset="0"/>
                      </a:rPr>
                      <m:t>(</m:t>
                    </m:r>
                    <m:r>
                      <a:rPr lang="en-US" sz="2000" b="0" i="1" dirty="0" smtClean="0">
                        <a:latin typeface="Cambria Math" panose="02040503050406030204" pitchFamily="18" charset="0"/>
                      </a:rPr>
                      <m:t>𝑐𝑎𝑟𝑠</m:t>
                    </m:r>
                    <m:r>
                      <a:rPr lang="en-US" sz="2000" b="0" i="1" dirty="0" smtClean="0">
                        <a:latin typeface="Cambria Math" panose="02040503050406030204" pitchFamily="18" charset="0"/>
                      </a:rPr>
                      <m:t>$</m:t>
                    </m:r>
                    <m:r>
                      <a:rPr lang="en-US" sz="2000" i="1" dirty="0" smtClean="0">
                        <a:latin typeface="Cambria Math" panose="02040503050406030204" pitchFamily="18" charset="0"/>
                      </a:rPr>
                      <m:t>𝑠𝑝𝑒𝑒𝑑</m:t>
                    </m:r>
                    <m:r>
                      <a:rPr lang="en-US" sz="2000" i="1" dirty="0" smtClean="0">
                        <a:latin typeface="Cambria Math" panose="02040503050406030204" pitchFamily="18" charset="0"/>
                      </a:rPr>
                      <m:t>)</m:t>
                    </m:r>
                  </m:oMath>
                </a14:m>
                <a:endParaRPr lang="en-US" sz="2000" dirty="0"/>
              </a:p>
            </p:txBody>
          </p:sp>
        </mc:Choice>
        <mc:Fallback xmlns="">
          <p:sp>
            <p:nvSpPr>
              <p:cNvPr id="8" name="Rounded Rectangular Callout 7">
                <a:extLst>
                  <a:ext uri="{FF2B5EF4-FFF2-40B4-BE49-F238E27FC236}">
                    <a16:creationId xmlns:a16="http://schemas.microsoft.com/office/drawing/2014/main" id="{684E30FB-C132-2F63-07F3-2441AF5BEFBA}"/>
                  </a:ext>
                </a:extLst>
              </p:cNvPr>
              <p:cNvSpPr>
                <a:spLocks noRot="1" noChangeAspect="1" noMove="1" noResize="1" noEditPoints="1" noAdjustHandles="1" noChangeArrowheads="1" noChangeShapeType="1" noTextEdit="1"/>
              </p:cNvSpPr>
              <p:nvPr/>
            </p:nvSpPr>
            <p:spPr>
              <a:xfrm>
                <a:off x="6575502" y="4499741"/>
                <a:ext cx="4174274" cy="365126"/>
              </a:xfrm>
              <a:prstGeom prst="wedgeRoundRectCallout">
                <a:avLst>
                  <a:gd name="adj1" fmla="val -28527"/>
                  <a:gd name="adj2" fmla="val -138432"/>
                  <a:gd name="adj3" fmla="val 16667"/>
                </a:avLst>
              </a:prstGeom>
              <a:blipFill>
                <a:blip r:embed="rId4"/>
                <a:stretch>
                  <a:fillRect b="-17544"/>
                </a:stretch>
              </a:blipFill>
            </p:spPr>
            <p:txBody>
              <a:bodyPr/>
              <a:lstStyle/>
              <a:p>
                <a:r>
                  <a:rPr lang="en-US">
                    <a:noFill/>
                  </a:rPr>
                  <a:t> </a:t>
                </a:r>
              </a:p>
            </p:txBody>
          </p:sp>
        </mc:Fallback>
      </mc:AlternateContent>
    </p:spTree>
    <p:extLst>
      <p:ext uri="{BB962C8B-B14F-4D97-AF65-F5344CB8AC3E}">
        <p14:creationId xmlns:p14="http://schemas.microsoft.com/office/powerpoint/2010/main" val="28526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76161849-0B9B-5747-A50B-3FBF6E362DD6}"/>
              </a:ext>
            </a:extLst>
          </p:cNvPr>
          <p:cNvPicPr>
            <a:picLocks noChangeAspect="1"/>
          </p:cNvPicPr>
          <p:nvPr/>
        </p:nvPicPr>
        <p:blipFill>
          <a:blip r:embed="rId2"/>
          <a:stretch>
            <a:fillRect/>
          </a:stretch>
        </p:blipFill>
        <p:spPr>
          <a:xfrm>
            <a:off x="0" y="55504"/>
            <a:ext cx="12120372" cy="6583685"/>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9C0E019-2E87-B140-B099-E4BE926E669C}"/>
                  </a:ext>
                </a:extLst>
              </p:cNvPr>
              <p:cNvSpPr>
                <a:spLocks noGrp="1"/>
              </p:cNvSpPr>
              <p:nvPr>
                <p:ph type="title"/>
              </p:nvPr>
            </p:nvSpPr>
            <p:spPr>
              <a:xfrm>
                <a:off x="6096000" y="3937"/>
                <a:ext cx="6096000" cy="1541399"/>
              </a:xfrm>
              <a:solidFill>
                <a:schemeClr val="bg1"/>
              </a:solidFill>
              <a:ln>
                <a:solidFill>
                  <a:schemeClr val="accent1">
                    <a:shade val="50000"/>
                  </a:schemeClr>
                </a:solidFill>
              </a:ln>
            </p:spPr>
            <p:txBody>
              <a:bodyPr/>
              <a:lstStyle/>
              <a:p>
                <a:pPr/>
                <a:r>
                  <a:rPr lang="en-US" dirty="0"/>
                  <a:t>Emotion Dataset</a:t>
                </a:r>
                <a:br>
                  <a:rPr lang="en-US" dirty="0"/>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𝑐𝑙𝑎𝑠𝑠𝑖𝑓𝑦</m:t>
                      </m:r>
                      <m:r>
                        <a:rPr lang="en-US" b="0" i="1" smtClean="0">
                          <a:latin typeface="Cambria Math" panose="02040503050406030204" pitchFamily="18" charset="0"/>
                        </a:rPr>
                        <m:t>:</m:t>
                      </m:r>
                      <m:r>
                        <a:rPr lang="en-US" b="0" i="1" smtClean="0">
                          <a:latin typeface="Cambria Math" panose="02040503050406030204" pitchFamily="18" charset="0"/>
                        </a:rPr>
                        <m:t>𝑙𝑎𝑏𝑒𝑙</m:t>
                      </m:r>
                      <m:r>
                        <a:rPr lang="en-US" b="0" i="1" smtClean="0">
                          <a:latin typeface="Cambria Math" panose="02040503050406030204" pitchFamily="18" charset="0"/>
                        </a:rPr>
                        <m:t>~</m:t>
                      </m:r>
                      <m:r>
                        <a:rPr lang="en-US" b="0" i="1" smtClean="0">
                          <a:latin typeface="Cambria Math" panose="02040503050406030204" pitchFamily="18" charset="0"/>
                        </a:rPr>
                        <m:t>𝑡𝑒𝑥𝑡</m:t>
                      </m:r>
                    </m:oMath>
                  </m:oMathPara>
                </a14:m>
                <a:endParaRPr lang="en-US" dirty="0"/>
              </a:p>
            </p:txBody>
          </p:sp>
        </mc:Choice>
        <mc:Fallback xmlns="">
          <p:sp>
            <p:nvSpPr>
              <p:cNvPr id="2" name="Title 1">
                <a:extLst>
                  <a:ext uri="{FF2B5EF4-FFF2-40B4-BE49-F238E27FC236}">
                    <a16:creationId xmlns:a16="http://schemas.microsoft.com/office/drawing/2014/main" id="{49C0E019-2E87-B140-B099-E4BE926E669C}"/>
                  </a:ext>
                </a:extLst>
              </p:cNvPr>
              <p:cNvSpPr>
                <a:spLocks noGrp="1" noRot="1" noChangeAspect="1" noMove="1" noResize="1" noEditPoints="1" noAdjustHandles="1" noChangeArrowheads="1" noChangeShapeType="1" noTextEdit="1"/>
              </p:cNvSpPr>
              <p:nvPr>
                <p:ph type="title"/>
              </p:nvPr>
            </p:nvSpPr>
            <p:spPr>
              <a:xfrm>
                <a:off x="6096000" y="3937"/>
                <a:ext cx="6096000" cy="1541399"/>
              </a:xfrm>
              <a:blipFill>
                <a:blip r:embed="rId3"/>
                <a:stretch>
                  <a:fillRect l="-3942" t="-4065" b="-4878"/>
                </a:stretch>
              </a:blipFill>
              <a:ln>
                <a:solidFill>
                  <a:schemeClr val="accent1">
                    <a:shade val="50000"/>
                  </a:schemeClr>
                </a:solidFill>
              </a:ln>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C5437F1-21C2-A544-A8AA-3739EAD7ECD3}"/>
              </a:ext>
            </a:extLst>
          </p:cNvPr>
          <p:cNvSpPr>
            <a:spLocks noGrp="1"/>
          </p:cNvSpPr>
          <p:nvPr>
            <p:ph type="ftr" sz="quarter" idx="11"/>
          </p:nvPr>
        </p:nvSpPr>
        <p:spPr/>
        <p:txBody>
          <a:bodyPr/>
          <a:lstStyle/>
          <a:p>
            <a:r>
              <a:rPr lang="en-US"/>
              <a:t>https://github.com/kwchurch/CIKM_2023_tutorial</a:t>
            </a:r>
          </a:p>
        </p:txBody>
      </p:sp>
      <p:sp>
        <p:nvSpPr>
          <p:cNvPr id="8" name="Rounded Rectangular Callout 7">
            <a:extLst>
              <a:ext uri="{FF2B5EF4-FFF2-40B4-BE49-F238E27FC236}">
                <a16:creationId xmlns:a16="http://schemas.microsoft.com/office/drawing/2014/main" id="{0309BF47-AA60-7B41-B2CE-275B62C71701}"/>
              </a:ext>
            </a:extLst>
          </p:cNvPr>
          <p:cNvSpPr/>
          <p:nvPr/>
        </p:nvSpPr>
        <p:spPr>
          <a:xfrm>
            <a:off x="6886625" y="1735608"/>
            <a:ext cx="1463408" cy="637834"/>
          </a:xfrm>
          <a:prstGeom prst="wedgeRoundRectCallout">
            <a:avLst>
              <a:gd name="adj1" fmla="val -22796"/>
              <a:gd name="adj2" fmla="val -1121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Task/Loss</a:t>
            </a:r>
          </a:p>
        </p:txBody>
      </p:sp>
      <p:sp>
        <p:nvSpPr>
          <p:cNvPr id="10" name="Rounded Rectangular Callout 9">
            <a:extLst>
              <a:ext uri="{FF2B5EF4-FFF2-40B4-BE49-F238E27FC236}">
                <a16:creationId xmlns:a16="http://schemas.microsoft.com/office/drawing/2014/main" id="{7682BF0C-EDA0-BE4B-8BA0-AD9F615E8CA7}"/>
              </a:ext>
            </a:extLst>
          </p:cNvPr>
          <p:cNvSpPr/>
          <p:nvPr/>
        </p:nvSpPr>
        <p:spPr>
          <a:xfrm>
            <a:off x="9198963" y="1735608"/>
            <a:ext cx="1384092" cy="497926"/>
          </a:xfrm>
          <a:prstGeom prst="wedgeRoundRectCallout">
            <a:avLst>
              <a:gd name="adj1" fmla="val -31099"/>
              <a:gd name="adj2" fmla="val -1272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sp>
        <p:nvSpPr>
          <p:cNvPr id="11" name="Rounded Rectangular Callout 10">
            <a:extLst>
              <a:ext uri="{FF2B5EF4-FFF2-40B4-BE49-F238E27FC236}">
                <a16:creationId xmlns:a16="http://schemas.microsoft.com/office/drawing/2014/main" id="{1A7D554B-42F4-E145-8638-AB193025BA36}"/>
              </a:ext>
            </a:extLst>
          </p:cNvPr>
          <p:cNvSpPr/>
          <p:nvPr/>
        </p:nvSpPr>
        <p:spPr>
          <a:xfrm>
            <a:off x="9198963" y="1735608"/>
            <a:ext cx="1384092" cy="497926"/>
          </a:xfrm>
          <a:prstGeom prst="wedgeRoundRectCallout">
            <a:avLst>
              <a:gd name="adj1" fmla="val 28829"/>
              <a:gd name="adj2" fmla="val -1362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cxnSp>
        <p:nvCxnSpPr>
          <p:cNvPr id="9" name="Straight Arrow Connector 8">
            <a:extLst>
              <a:ext uri="{FF2B5EF4-FFF2-40B4-BE49-F238E27FC236}">
                <a16:creationId xmlns:a16="http://schemas.microsoft.com/office/drawing/2014/main" id="{DC23AAC4-ABA9-441F-00A0-2C217D21BA15}"/>
              </a:ext>
            </a:extLst>
          </p:cNvPr>
          <p:cNvCxnSpPr/>
          <p:nvPr/>
        </p:nvCxnSpPr>
        <p:spPr>
          <a:xfrm>
            <a:off x="8864725" y="1382861"/>
            <a:ext cx="67567" cy="197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222D71-755B-AC8E-D484-1E963B28362A}"/>
              </a:ext>
            </a:extLst>
          </p:cNvPr>
          <p:cNvCxnSpPr>
            <a:cxnSpLocks/>
          </p:cNvCxnSpPr>
          <p:nvPr/>
        </p:nvCxnSpPr>
        <p:spPr>
          <a:xfrm flipH="1">
            <a:off x="1112595" y="1247063"/>
            <a:ext cx="9066674" cy="2230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ounded Rectangular Callout 13">
            <a:extLst>
              <a:ext uri="{FF2B5EF4-FFF2-40B4-BE49-F238E27FC236}">
                <a16:creationId xmlns:a16="http://schemas.microsoft.com/office/drawing/2014/main" id="{E7796954-5AA7-AE0E-74D3-47A9A302B946}"/>
              </a:ext>
            </a:extLst>
          </p:cNvPr>
          <p:cNvSpPr/>
          <p:nvPr/>
        </p:nvSpPr>
        <p:spPr>
          <a:xfrm>
            <a:off x="9638612" y="3601441"/>
            <a:ext cx="816177" cy="497926"/>
          </a:xfrm>
          <a:prstGeom prst="wedgeRoundRectCallout">
            <a:avLst>
              <a:gd name="adj1" fmla="val -84861"/>
              <a:gd name="adj2" fmla="val -168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Row</a:t>
            </a:r>
          </a:p>
        </p:txBody>
      </p:sp>
    </p:spTree>
    <p:extLst>
      <p:ext uri="{BB962C8B-B14F-4D97-AF65-F5344CB8AC3E}">
        <p14:creationId xmlns:p14="http://schemas.microsoft.com/office/powerpoint/2010/main" val="263035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Numerous Use Cases</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a:xfrm>
                <a:off x="838200" y="1825625"/>
                <a:ext cx="7166138" cy="4351338"/>
              </a:xfrm>
            </p:spPr>
            <p:txBody>
              <a:bodyPr>
                <a:normAutofit fontScale="85000" lnSpcReduction="20000"/>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r>
                  <a:rPr lang="en-US" dirty="0"/>
                  <a:t>Emotion Classification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a:t>
                </a:r>
                <a:r>
                  <a:rPr lang="en-US" dirty="0">
                    <a:hlinkClick r:id="rId3"/>
                  </a:rPr>
                  <a:t>https://huggingface.co/bert-base-uncased</a:t>
                </a:r>
                <a:r>
                  <a:rPr lang="en-US" dirty="0"/>
                  <a:t> </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m:t>
                    </m:r>
                    <m:r>
                      <m:rPr>
                        <m:sty m:val="p"/>
                      </m:rPr>
                      <a:rPr lang="en-US">
                        <a:latin typeface="Cambria Math" panose="02040503050406030204" pitchFamily="18" charset="0"/>
                        <a:hlinkClick r:id="rId4"/>
                      </a:rPr>
                      <m:t>https</m:t>
                    </m:r>
                    <m:r>
                      <a:rPr lang="en-US">
                        <a:latin typeface="Cambria Math" panose="02040503050406030204" pitchFamily="18" charset="0"/>
                        <a:hlinkClick r:id="rId4"/>
                      </a:rPr>
                      <m:t>://</m:t>
                    </m:r>
                    <m:r>
                      <m:rPr>
                        <m:sty m:val="p"/>
                      </m:rPr>
                      <a:rPr lang="en-US">
                        <a:latin typeface="Cambria Math" panose="02040503050406030204" pitchFamily="18" charset="0"/>
                        <a:hlinkClick r:id="rId4"/>
                      </a:rPr>
                      <m:t>huggingface</m:t>
                    </m:r>
                    <m:r>
                      <a:rPr lang="en-US">
                        <a:latin typeface="Cambria Math" panose="02040503050406030204" pitchFamily="18" charset="0"/>
                        <a:hlinkClick r:id="rId4"/>
                      </a:rPr>
                      <m:t>.</m:t>
                    </m:r>
                    <m:r>
                      <m:rPr>
                        <m:sty m:val="p"/>
                      </m:rPr>
                      <a:rPr lang="en-US">
                        <a:latin typeface="Cambria Math" panose="02040503050406030204" pitchFamily="18" charset="0"/>
                        <a:hlinkClick r:id="rId4"/>
                      </a:rPr>
                      <m:t>co</m:t>
                    </m:r>
                    <m:r>
                      <a:rPr lang="en-US">
                        <a:latin typeface="Cambria Math" panose="02040503050406030204" pitchFamily="18" charset="0"/>
                        <a:hlinkClick r:id="rId4"/>
                      </a:rPr>
                      <m:t>/</m:t>
                    </m:r>
                    <m:r>
                      <m:rPr>
                        <m:sty m:val="p"/>
                      </m:rPr>
                      <a:rPr lang="en-US">
                        <a:latin typeface="Cambria Math" panose="02040503050406030204" pitchFamily="18" charset="0"/>
                        <a:hlinkClick r:id="rId4"/>
                      </a:rPr>
                      <m:t>datasets</m:t>
                    </m:r>
                    <m:r>
                      <a:rPr lang="en-US">
                        <a:latin typeface="Cambria Math" panose="02040503050406030204" pitchFamily="18" charset="0"/>
                        <a:hlinkClick r:id="rId4"/>
                      </a:rPr>
                      <m:t>/</m:t>
                    </m:r>
                    <m:r>
                      <m:rPr>
                        <m:sty m:val="p"/>
                      </m:rPr>
                      <a:rPr lang="en-US">
                        <a:latin typeface="Cambria Math" panose="02040503050406030204" pitchFamily="18" charset="0"/>
                        <a:hlinkClick r:id="rId4"/>
                      </a:rPr>
                      <m:t>dair</m:t>
                    </m:r>
                    <m:r>
                      <a:rPr lang="en-US">
                        <a:latin typeface="Cambria Math" panose="02040503050406030204" pitchFamily="18" charset="0"/>
                        <a:hlinkClick r:id="rId4"/>
                      </a:rPr>
                      <m:t>−</m:t>
                    </m:r>
                    <m:r>
                      <m:rPr>
                        <m:sty m:val="p"/>
                      </m:rPr>
                      <a:rPr lang="en-US">
                        <a:latin typeface="Cambria Math" panose="02040503050406030204" pitchFamily="18" charset="0"/>
                        <a:hlinkClick r:id="rId4"/>
                      </a:rPr>
                      <m:t>ai</m:t>
                    </m:r>
                    <m:r>
                      <a:rPr lang="en-US">
                        <a:latin typeface="Cambria Math" panose="02040503050406030204" pitchFamily="18" charset="0"/>
                        <a:hlinkClick r:id="rId4"/>
                      </a:rPr>
                      <m:t>/</m:t>
                    </m:r>
                    <m:r>
                      <m:rPr>
                        <m:sty m:val="p"/>
                      </m:rPr>
                      <a:rPr lang="en-US">
                        <a:latin typeface="Cambria Math" panose="02040503050406030204" pitchFamily="18" charset="0"/>
                        <a:hlinkClick r:id="rId4"/>
                      </a:rPr>
                      <m:t>emotion</m:t>
                    </m:r>
                  </m:oMath>
                </a14:m>
                <a:r>
                  <a:rPr lang="en-US" dirty="0">
                    <a:hlinkClick r:id="rId4"/>
                  </a:rPr>
                  <a:t> </a:t>
                </a:r>
                <a:endParaRPr lang="en-US" dirty="0"/>
              </a:p>
              <a:p>
                <a:r>
                  <a:rPr lang="en-US" dirty="0"/>
                  <a:t>GLUE</a:t>
                </a:r>
              </a:p>
              <a:p>
                <a:r>
                  <a:rPr lang="en-US" dirty="0" err="1"/>
                  <a:t>SQuAD</a:t>
                </a:r>
                <a:endParaRPr lang="en-US" dirty="0"/>
              </a:p>
              <a:p>
                <a:r>
                  <a:rPr lang="en-US" dirty="0"/>
                  <a:t>Machine Translation</a:t>
                </a:r>
              </a:p>
              <a:p>
                <a:r>
                  <a:rPr lang="en-US" dirty="0"/>
                  <a:t>Speech Recognition</a:t>
                </a:r>
              </a:p>
              <a:p>
                <a:r>
                  <a:rPr lang="en-US" dirty="0"/>
                  <a:t>Vision</a:t>
                </a:r>
              </a:p>
              <a:p>
                <a:r>
                  <a:rPr lang="en-US" dirty="0"/>
                  <a:t>and much more</a:t>
                </a:r>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xfrm>
                <a:off x="838200" y="1825625"/>
                <a:ext cx="7166138" cy="4351338"/>
              </a:xfrm>
              <a:blipFill>
                <a:blip r:embed="rId5"/>
                <a:stretch>
                  <a:fillRect l="-1239" t="-3198"/>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6"/>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7"/>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8"/>
                <a:stretch>
                  <a:fillRect r="-1415" b="-5172"/>
                </a:stretch>
              </a:blipFill>
            </p:spPr>
            <p:txBody>
              <a:bodyPr/>
              <a:lstStyle/>
              <a:p>
                <a:r>
                  <a:rPr lang="en-US">
                    <a:noFill/>
                  </a:rPr>
                  <a:t> </a:t>
                </a:r>
              </a:p>
            </p:txBody>
          </p:sp>
        </mc:Fallback>
      </mc:AlternateContent>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9"/>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3064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GLUE Subsets</a:t>
            </a:r>
            <a:endParaRPr lang="en-US" sz="3200" i="1" dirty="0"/>
          </a:p>
        </p:txBody>
      </p:sp>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sz="half" idx="1"/>
            <p:extLst>
              <p:ext uri="{D42A27DB-BD31-4B8C-83A1-F6EECF244321}">
                <p14:modId xmlns:p14="http://schemas.microsoft.com/office/powerpoint/2010/main" val="2033697796"/>
              </p:ext>
            </p:extLst>
          </p:nvPr>
        </p:nvGraphicFramePr>
        <p:xfrm>
          <a:off x="560059" y="1488851"/>
          <a:ext cx="5181599" cy="4663440"/>
        </p:xfrm>
        <a:graphic>
          <a:graphicData uri="http://schemas.openxmlformats.org/drawingml/2006/table">
            <a:tbl>
              <a:tblPr firstRow="1" bandRow="1">
                <a:tableStyleId>{5C22544A-7EE6-4342-B048-85BDC9FD1C3A}</a:tableStyleId>
              </a:tblPr>
              <a:tblGrid>
                <a:gridCol w="2116738">
                  <a:extLst>
                    <a:ext uri="{9D8B030D-6E8A-4147-A177-3AD203B41FA5}">
                      <a16:colId xmlns:a16="http://schemas.microsoft.com/office/drawing/2014/main" val="1776084644"/>
                    </a:ext>
                  </a:extLst>
                </a:gridCol>
                <a:gridCol w="3064861">
                  <a:extLst>
                    <a:ext uri="{9D8B030D-6E8A-4147-A177-3AD203B41FA5}">
                      <a16:colId xmlns:a16="http://schemas.microsoft.com/office/drawing/2014/main" val="1460546109"/>
                    </a:ext>
                  </a:extLst>
                </a:gridCol>
              </a:tblGrid>
              <a:tr h="370840">
                <a:tc>
                  <a:txBody>
                    <a:bodyPr/>
                    <a:lstStyle/>
                    <a:p>
                      <a:r>
                        <a:rPr lang="en-US" sz="2800" dirty="0"/>
                        <a:t>Subset</a:t>
                      </a:r>
                    </a:p>
                  </a:txBody>
                  <a:tcPr/>
                </a:tc>
                <a:tc>
                  <a:txBody>
                    <a:bodyPr/>
                    <a:lstStyle/>
                    <a:p>
                      <a:r>
                        <a:rPr lang="en-US" sz="2800" dirty="0"/>
                        <a:t>Dataset</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extLst>
                  <a:ext uri="{0D108BD9-81ED-4DB2-BD59-A6C34878D82A}">
                    <a16:rowId xmlns:a16="http://schemas.microsoft.com/office/drawing/2014/main" val="3110987914"/>
                  </a:ext>
                </a:extLst>
              </a:tr>
            </a:tbl>
          </a:graphicData>
        </a:graphic>
      </p:graphicFrame>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extLst>
              <p:ext uri="{D42A27DB-BD31-4B8C-83A1-F6EECF244321}">
                <p14:modId xmlns:p14="http://schemas.microsoft.com/office/powerpoint/2010/main" val="1447331817"/>
              </p:ext>
            </p:extLst>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spTree>
    <p:extLst>
      <p:ext uri="{BB962C8B-B14F-4D97-AF65-F5344CB8AC3E}">
        <p14:creationId xmlns:p14="http://schemas.microsoft.com/office/powerpoint/2010/main" val="20103825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GFT Program for COLA</a:t>
            </a:r>
            <a:endParaRPr lang="en-US" sz="3200" i="1" dirty="0"/>
          </a:p>
        </p:txBody>
      </p:sp>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pic>
        <p:nvPicPr>
          <p:cNvPr id="10" name="Content Placeholder 9" descr="A computer screen shot of a code&#10;&#10;Description automatically generated">
            <a:extLst>
              <a:ext uri="{FF2B5EF4-FFF2-40B4-BE49-F238E27FC236}">
                <a16:creationId xmlns:a16="http://schemas.microsoft.com/office/drawing/2014/main" id="{01E75B31-C9FD-CA71-B97D-675CB7069C28}"/>
              </a:ext>
            </a:extLst>
          </p:cNvPr>
          <p:cNvPicPr>
            <a:picLocks noGrp="1" noChangeAspect="1"/>
          </p:cNvPicPr>
          <p:nvPr>
            <p:ph sz="half" idx="1"/>
          </p:nvPr>
        </p:nvPicPr>
        <p:blipFill>
          <a:blip r:embed="rId2"/>
          <a:stretch>
            <a:fillRect/>
          </a:stretch>
        </p:blipFill>
        <p:spPr>
          <a:xfrm>
            <a:off x="75384" y="2316652"/>
            <a:ext cx="6077607" cy="3472918"/>
          </a:xfrm>
        </p:spPr>
      </p:pic>
      <p:sp>
        <p:nvSpPr>
          <p:cNvPr id="7" name="TextBox 6">
            <a:extLst>
              <a:ext uri="{FF2B5EF4-FFF2-40B4-BE49-F238E27FC236}">
                <a16:creationId xmlns:a16="http://schemas.microsoft.com/office/drawing/2014/main" id="{65E4FC4A-8B30-F67D-3019-7BAA553109B0}"/>
              </a:ext>
            </a:extLst>
          </p:cNvPr>
          <p:cNvSpPr txBox="1"/>
          <p:nvPr/>
        </p:nvSpPr>
        <p:spPr>
          <a:xfrm>
            <a:off x="838200" y="1408273"/>
            <a:ext cx="5334002" cy="523220"/>
          </a:xfrm>
          <a:prstGeom prst="rect">
            <a:avLst/>
          </a:prstGeom>
          <a:noFill/>
        </p:spPr>
        <p:txBody>
          <a:bodyPr wrap="square" rtlCol="0">
            <a:spAutoFit/>
          </a:bodyPr>
          <a:lstStyle/>
          <a:p>
            <a:r>
              <a:rPr lang="en-US" sz="1400" dirty="0">
                <a:hlinkClick r:id="rId3"/>
              </a:rPr>
              <a:t>https://github.com/kwchurch/gft/blob/master/examples/fit_examples/model.HuggingFace/language/data.HuggingFace/glue/cola.sh</a:t>
            </a:r>
            <a:r>
              <a:rPr lang="en-US" sz="1400" dirty="0"/>
              <a:t> </a:t>
            </a:r>
          </a:p>
        </p:txBody>
      </p:sp>
    </p:spTree>
    <p:extLst>
      <p:ext uri="{BB962C8B-B14F-4D97-AF65-F5344CB8AC3E}">
        <p14:creationId xmlns:p14="http://schemas.microsoft.com/office/powerpoint/2010/main" val="10805453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Simple Equations Cover Many Cases of Interest</a:t>
            </a:r>
            <a:br>
              <a:rPr lang="en-US" sz="4000" dirty="0"/>
            </a:br>
            <a:r>
              <a:rPr lang="en-US" sz="4000" dirty="0"/>
              <a:t>GLUE: A Popular Benchmark</a:t>
            </a:r>
            <a:endParaRPr lang="en-US" sz="3200" i="1"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37084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m:t>
                                </m:r>
                                <m:r>
                                  <a:rPr lang="en-US" sz="2800" b="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b="0" i="1" dirty="0" smtClean="0">
                                    <a:latin typeface="Cambria Math" panose="02040503050406030204" pitchFamily="18" charset="0"/>
                                  </a:rPr>
                                  <m:t>𝑟𝑒𝑔𝑟𝑒𝑠𝑠</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1+</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𝑝𝑟𝑒𝑚𝑖𝑠𝑒</m:t>
                                </m:r>
                                <m:r>
                                  <a:rPr lang="en-US" sz="2800" b="0" i="1" dirty="0" smtClean="0">
                                    <a:latin typeface="Cambria Math" panose="02040503050406030204" pitchFamily="18" charset="0"/>
                                  </a:rPr>
                                  <m:t>+</m:t>
                                </m:r>
                                <m:r>
                                  <a:rPr lang="en-US" sz="2800" b="0" i="1" dirty="0" smtClean="0">
                                    <a:latin typeface="Cambria Math" panose="02040503050406030204" pitchFamily="18" charset="0"/>
                                  </a:rPr>
                                  <m:t>h𝑦𝑝𝑜𝑡h𝑒𝑠𝑖𝑠</m:t>
                                </m:r>
                              </m:oMath>
                            </m:oMathPara>
                          </a14:m>
                          <a:endParaRPr lang="en-US" sz="2800" dirty="0"/>
                        </a:p>
                      </a:txBody>
                      <a:tcPr/>
                    </a:tc>
                    <a:extLst>
                      <a:ext uri="{0D108BD9-81ED-4DB2-BD59-A6C34878D82A}">
                        <a16:rowId xmlns:a16="http://schemas.microsoft.com/office/drawing/2014/main" val="3110987914"/>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51816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518160">
                    <a:tc>
                      <a:txBody>
                        <a:bodyPr/>
                        <a:lstStyle/>
                        <a:p>
                          <a:r>
                            <a:rPr lang="en-US" sz="2800" dirty="0"/>
                            <a:t>COLA</a:t>
                          </a:r>
                        </a:p>
                      </a:txBody>
                      <a:tcPr/>
                    </a:tc>
                    <a:tc>
                      <a:txBody>
                        <a:bodyPr/>
                        <a:lstStyle/>
                        <a:p>
                          <a:r>
                            <a:rPr lang="en-US" sz="2800" dirty="0" err="1"/>
                            <a:t>H:glue,cola</a:t>
                          </a:r>
                          <a:endParaRPr lang="en-US" sz="2800" dirty="0"/>
                        </a:p>
                      </a:txBody>
                      <a:tcPr/>
                    </a:tc>
                    <a:tc>
                      <a:txBody>
                        <a:bodyPr/>
                        <a:lstStyle/>
                        <a:p>
                          <a:endParaRPr lang="en-US"/>
                        </a:p>
                      </a:txBody>
                      <a:tcPr>
                        <a:blipFill>
                          <a:blip r:embed="rId2"/>
                          <a:stretch>
                            <a:fillRect l="-47163" t="-112195" r="-355" b="-731707"/>
                          </a:stretch>
                        </a:blipFill>
                      </a:tcPr>
                    </a:tc>
                    <a:extLst>
                      <a:ext uri="{0D108BD9-81ED-4DB2-BD59-A6C34878D82A}">
                        <a16:rowId xmlns:a16="http://schemas.microsoft.com/office/drawing/2014/main" val="318077399"/>
                      </a:ext>
                    </a:extLst>
                  </a:tr>
                  <a:tr h="51816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endParaRPr lang="en-US"/>
                        </a:p>
                      </a:txBody>
                      <a:tcPr>
                        <a:blipFill>
                          <a:blip r:embed="rId2"/>
                          <a:stretch>
                            <a:fillRect l="-47163" t="-212195" r="-355" b="-631707"/>
                          </a:stretch>
                        </a:blipFill>
                      </a:tcPr>
                    </a:tc>
                    <a:extLst>
                      <a:ext uri="{0D108BD9-81ED-4DB2-BD59-A6C34878D82A}">
                        <a16:rowId xmlns:a16="http://schemas.microsoft.com/office/drawing/2014/main" val="3430507161"/>
                      </a:ext>
                    </a:extLst>
                  </a:tr>
                  <a:tr h="518160">
                    <a:tc>
                      <a:txBody>
                        <a:bodyPr/>
                        <a:lstStyle/>
                        <a:p>
                          <a:r>
                            <a:rPr lang="en-US" sz="2800" dirty="0"/>
                            <a:t>WNLI</a:t>
                          </a:r>
                        </a:p>
                      </a:txBody>
                      <a:tcPr/>
                    </a:tc>
                    <a:tc>
                      <a:txBody>
                        <a:bodyPr/>
                        <a:lstStyle/>
                        <a:p>
                          <a:r>
                            <a:rPr lang="en-US" sz="2800" dirty="0" err="1"/>
                            <a:t>H:glue,wnli</a:t>
                          </a:r>
                          <a:endParaRPr lang="en-US" sz="2800" dirty="0"/>
                        </a:p>
                      </a:txBody>
                      <a:tcPr/>
                    </a:tc>
                    <a:tc>
                      <a:txBody>
                        <a:bodyPr/>
                        <a:lstStyle/>
                        <a:p>
                          <a:endParaRPr lang="en-US"/>
                        </a:p>
                      </a:txBody>
                      <a:tcPr>
                        <a:blipFill>
                          <a:blip r:embed="rId2"/>
                          <a:stretch>
                            <a:fillRect l="-47163" t="-312195" r="-355" b="-531707"/>
                          </a:stretch>
                        </a:blipFill>
                      </a:tcPr>
                    </a:tc>
                    <a:extLst>
                      <a:ext uri="{0D108BD9-81ED-4DB2-BD59-A6C34878D82A}">
                        <a16:rowId xmlns:a16="http://schemas.microsoft.com/office/drawing/2014/main" val="3932957507"/>
                      </a:ext>
                    </a:extLst>
                  </a:tr>
                  <a:tr h="51816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endParaRPr lang="en-US"/>
                        </a:p>
                      </a:txBody>
                      <a:tcPr>
                        <a:blipFill>
                          <a:blip r:embed="rId2"/>
                          <a:stretch>
                            <a:fillRect l="-47163" t="-412195" r="-355" b="-431707"/>
                          </a:stretch>
                        </a:blipFill>
                      </a:tcPr>
                    </a:tc>
                    <a:extLst>
                      <a:ext uri="{0D108BD9-81ED-4DB2-BD59-A6C34878D82A}">
                        <a16:rowId xmlns:a16="http://schemas.microsoft.com/office/drawing/2014/main" val="2406207292"/>
                      </a:ext>
                    </a:extLst>
                  </a:tr>
                  <a:tr h="518160">
                    <a:tc>
                      <a:txBody>
                        <a:bodyPr/>
                        <a:lstStyle/>
                        <a:p>
                          <a:r>
                            <a:rPr lang="en-US" sz="2800" dirty="0"/>
                            <a:t>QNLI</a:t>
                          </a:r>
                        </a:p>
                      </a:txBody>
                      <a:tcPr/>
                    </a:tc>
                    <a:tc>
                      <a:txBody>
                        <a:bodyPr/>
                        <a:lstStyle/>
                        <a:p>
                          <a:r>
                            <a:rPr lang="en-US" sz="2800" dirty="0" err="1"/>
                            <a:t>H:glue,qnli</a:t>
                          </a:r>
                          <a:endParaRPr lang="en-US" sz="2800" dirty="0"/>
                        </a:p>
                      </a:txBody>
                      <a:tcPr/>
                    </a:tc>
                    <a:tc>
                      <a:txBody>
                        <a:bodyPr/>
                        <a:lstStyle/>
                        <a:p>
                          <a:endParaRPr lang="en-US"/>
                        </a:p>
                      </a:txBody>
                      <a:tcPr>
                        <a:blipFill>
                          <a:blip r:embed="rId2"/>
                          <a:stretch>
                            <a:fillRect l="-47163" t="-512195" r="-355" b="-331707"/>
                          </a:stretch>
                        </a:blipFill>
                      </a:tcPr>
                    </a:tc>
                    <a:extLst>
                      <a:ext uri="{0D108BD9-81ED-4DB2-BD59-A6C34878D82A}">
                        <a16:rowId xmlns:a16="http://schemas.microsoft.com/office/drawing/2014/main" val="3728582734"/>
                      </a:ext>
                    </a:extLst>
                  </a:tr>
                  <a:tr h="518160">
                    <a:tc>
                      <a:txBody>
                        <a:bodyPr/>
                        <a:lstStyle/>
                        <a:p>
                          <a:r>
                            <a:rPr lang="en-US" sz="2800" dirty="0"/>
                            <a:t>QQP</a:t>
                          </a:r>
                        </a:p>
                      </a:txBody>
                      <a:tcPr/>
                    </a:tc>
                    <a:tc>
                      <a:txBody>
                        <a:bodyPr/>
                        <a:lstStyle/>
                        <a:p>
                          <a:r>
                            <a:rPr lang="en-US" sz="2800" dirty="0" err="1"/>
                            <a:t>H:glue,qqp</a:t>
                          </a:r>
                          <a:endParaRPr lang="en-US" sz="2800" dirty="0"/>
                        </a:p>
                      </a:txBody>
                      <a:tcPr/>
                    </a:tc>
                    <a:tc>
                      <a:txBody>
                        <a:bodyPr/>
                        <a:lstStyle/>
                        <a:p>
                          <a:endParaRPr lang="en-US"/>
                        </a:p>
                      </a:txBody>
                      <a:tcPr>
                        <a:blipFill>
                          <a:blip r:embed="rId2"/>
                          <a:stretch>
                            <a:fillRect l="-47163" t="-612195" r="-355" b="-231707"/>
                          </a:stretch>
                        </a:blipFill>
                      </a:tcPr>
                    </a:tc>
                    <a:extLst>
                      <a:ext uri="{0D108BD9-81ED-4DB2-BD59-A6C34878D82A}">
                        <a16:rowId xmlns:a16="http://schemas.microsoft.com/office/drawing/2014/main" val="3664687727"/>
                      </a:ext>
                    </a:extLst>
                  </a:tr>
                  <a:tr h="518160">
                    <a:tc>
                      <a:txBody>
                        <a:bodyPr/>
                        <a:lstStyle/>
                        <a:p>
                          <a:r>
                            <a:rPr lang="en-US" sz="2800" dirty="0"/>
                            <a:t>SSTB</a:t>
                          </a:r>
                        </a:p>
                      </a:txBody>
                      <a:tcPr/>
                    </a:tc>
                    <a:tc>
                      <a:txBody>
                        <a:bodyPr/>
                        <a:lstStyle/>
                        <a:p>
                          <a:r>
                            <a:rPr lang="en-US" sz="2800" dirty="0" err="1"/>
                            <a:t>H:glue,sstb</a:t>
                          </a:r>
                          <a:endParaRPr lang="en-US" sz="2800" dirty="0"/>
                        </a:p>
                      </a:txBody>
                      <a:tcPr/>
                    </a:tc>
                    <a:tc>
                      <a:txBody>
                        <a:bodyPr/>
                        <a:lstStyle/>
                        <a:p>
                          <a:endParaRPr lang="en-US"/>
                        </a:p>
                      </a:txBody>
                      <a:tcPr>
                        <a:blipFill>
                          <a:blip r:embed="rId2"/>
                          <a:stretch>
                            <a:fillRect l="-47163" t="-712195" r="-355" b="-131707"/>
                          </a:stretch>
                        </a:blipFill>
                      </a:tcPr>
                    </a:tc>
                    <a:extLst>
                      <a:ext uri="{0D108BD9-81ED-4DB2-BD59-A6C34878D82A}">
                        <a16:rowId xmlns:a16="http://schemas.microsoft.com/office/drawing/2014/main" val="3912182461"/>
                      </a:ext>
                    </a:extLst>
                  </a:tr>
                  <a:tr h="518160">
                    <a:tc>
                      <a:txBody>
                        <a:bodyPr/>
                        <a:lstStyle/>
                        <a:p>
                          <a:r>
                            <a:rPr lang="en-US" sz="2800" dirty="0"/>
                            <a:t>MNLI</a:t>
                          </a:r>
                        </a:p>
                      </a:txBody>
                      <a:tcPr/>
                    </a:tc>
                    <a:tc>
                      <a:txBody>
                        <a:bodyPr/>
                        <a:lstStyle/>
                        <a:p>
                          <a:r>
                            <a:rPr lang="en-US" sz="2800" dirty="0" err="1"/>
                            <a:t>H:glue,mnli</a:t>
                          </a:r>
                          <a:endParaRPr lang="en-US" sz="2800" dirty="0"/>
                        </a:p>
                      </a:txBody>
                      <a:tcPr/>
                    </a:tc>
                    <a:tc>
                      <a:txBody>
                        <a:bodyPr/>
                        <a:lstStyle/>
                        <a:p>
                          <a:endParaRPr lang="en-US"/>
                        </a:p>
                      </a:txBody>
                      <a:tcPr>
                        <a:blipFill>
                          <a:blip r:embed="rId2"/>
                          <a:stretch>
                            <a:fillRect l="-47163" t="-812195" r="-355" b="-31707"/>
                          </a:stretch>
                        </a:blipFill>
                      </a:tcPr>
                    </a:tc>
                    <a:extLst>
                      <a:ext uri="{0D108BD9-81ED-4DB2-BD59-A6C34878D82A}">
                        <a16:rowId xmlns:a16="http://schemas.microsoft.com/office/drawing/2014/main" val="3110987914"/>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8" name="Rounded Rectangle 7">
            <a:extLst>
              <a:ext uri="{FF2B5EF4-FFF2-40B4-BE49-F238E27FC236}">
                <a16:creationId xmlns:a16="http://schemas.microsoft.com/office/drawing/2014/main" id="{313E7149-7B60-B64C-864F-3E1C5106D943}"/>
              </a:ext>
            </a:extLst>
          </p:cNvPr>
          <p:cNvSpPr/>
          <p:nvPr/>
        </p:nvSpPr>
        <p:spPr>
          <a:xfrm>
            <a:off x="4243386" y="5373515"/>
            <a:ext cx="1371601" cy="4081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14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a:xfrm>
                <a:off x="838200" y="65087"/>
                <a:ext cx="10515600" cy="835025"/>
              </a:xfrm>
            </p:spPr>
            <p:txBody>
              <a:bodyPr>
                <a:normAutofit/>
              </a:bodyPr>
              <a:lstStyle/>
              <a:p>
                <a:r>
                  <a:rPr lang="en-US" sz="5300" dirty="0"/>
                  <a:t>Equation Keywords </a:t>
                </a:r>
                <a14:m>
                  <m:oMath xmlns:m="http://schemas.openxmlformats.org/officeDocument/2006/math">
                    <m:r>
                      <a:rPr lang="en-US" sz="5300" i="1" smtClean="0">
                        <a:latin typeface="Cambria Math" panose="02040503050406030204" pitchFamily="18" charset="0"/>
                        <a:ea typeface="Cambria Math" panose="02040503050406030204" pitchFamily="18" charset="0"/>
                      </a:rPr>
                      <m:t>≈</m:t>
                    </m:r>
                  </m:oMath>
                </a14:m>
                <a:r>
                  <a:rPr lang="en-US" i="1" dirty="0"/>
                  <a:t> </a:t>
                </a:r>
                <a:r>
                  <a:rPr lang="en-US" dirty="0"/>
                  <a:t>Pipeline Tasks</a:t>
                </a:r>
                <a:endParaRPr lang="en-US" i="1" dirty="0"/>
              </a:p>
            </p:txBody>
          </p:sp>
        </mc:Choice>
        <mc:Fallback xmlns="">
          <p:sp>
            <p:nvSpPr>
              <p:cNvPr id="2" name="Title 1">
                <a:extLst>
                  <a:ext uri="{FF2B5EF4-FFF2-40B4-BE49-F238E27FC236}">
                    <a16:creationId xmlns:a16="http://schemas.microsoft.com/office/drawing/2014/main" id="{33CF7E8D-4448-644A-BFD7-7753D43AC16E}"/>
                  </a:ext>
                </a:extLst>
              </p:cNvPr>
              <p:cNvSpPr>
                <a:spLocks noGrp="1" noRot="1" noChangeAspect="1" noMove="1" noResize="1" noEditPoints="1" noAdjustHandles="1" noChangeArrowheads="1" noChangeShapeType="1" noTextEdit="1"/>
              </p:cNvSpPr>
              <p:nvPr>
                <p:ph type="title"/>
              </p:nvPr>
            </p:nvSpPr>
            <p:spPr>
              <a:xfrm>
                <a:off x="838200" y="65087"/>
                <a:ext cx="10515600" cy="835025"/>
              </a:xfrm>
              <a:blipFill>
                <a:blip r:embed="rId2"/>
                <a:stretch>
                  <a:fillRect l="-3136" t="-28358" b="-40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𝑝𝑜𝑠</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𝑛𝑒𝑟</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𝑐𝑡𝑐</m:t>
                                </m:r>
                                <m:r>
                                  <a:rPr lang="en-US" sz="2000" i="1" dirty="0" smtClean="0">
                                    <a:latin typeface="Cambria Math" panose="02040503050406030204" pitchFamily="18" charset="0"/>
                                  </a:rPr>
                                  <m:t> :</m:t>
                                </m:r>
                                <m:r>
                                  <a:rPr lang="en-US" sz="2000" b="0" i="1" dirty="0" smtClean="0">
                                    <a:latin typeface="Cambria Math" panose="02040503050406030204" pitchFamily="18" charset="0"/>
                                  </a:rPr>
                                  <m:t>𝑡𝑒𝑥𝑡</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𝑎𝑢𝑑𝑖𝑜</m:t>
                                </m:r>
                              </m:oMath>
                            </m:oMathPara>
                          </a14:m>
                          <a:endParaRPr lang="en-US" sz="2000" dirty="0"/>
                        </a:p>
                      </a:txBody>
                      <a:tcPr anchor="ct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𝑟𝑒𝑔𝑟𝑒𝑠𝑠</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𝑉𝑎𝑙𝑒𝑛𝑐𝑒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𝐴𝑟𝑜𝑢𝑠𝑎𝑙</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𝐷𝑜𝑚𝑖𝑛𝑎𝑛𝑐𝑒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𝑊𝑜𝑟𝑑</m:t>
                                </m:r>
                              </m:oMath>
                            </m:oMathPara>
                          </a14:m>
                          <a:endParaRPr lang="en-US" sz="2000" dirty="0"/>
                        </a:p>
                      </a:txBody>
                      <a:tcPr anchor="ctr"/>
                    </a:tc>
                    <a:extLst>
                      <a:ext uri="{0D108BD9-81ED-4DB2-BD59-A6C34878D82A}">
                        <a16:rowId xmlns:a16="http://schemas.microsoft.com/office/drawing/2014/main" val="3912182461"/>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endParaRPr lang="en-US"/>
                        </a:p>
                      </a:txBody>
                      <a:tcPr anchor="ctr">
                        <a:blipFill>
                          <a:blip r:embed="rId3"/>
                          <a:stretch>
                            <a:fillRect l="-93210" t="-104000" r="-412" b="-740000"/>
                          </a:stretch>
                        </a:blipFill>
                      </a:tcP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endParaRPr lang="en-US"/>
                        </a:p>
                      </a:txBody>
                      <a:tcPr anchor="ctr">
                        <a:blipFill>
                          <a:blip r:embed="rId3"/>
                          <a:stretch>
                            <a:fillRect l="-93210" t="-200000" r="-412" b="-625490"/>
                          </a:stretch>
                        </a:blipFill>
                      </a:tcP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endParaRPr lang="en-US"/>
                        </a:p>
                      </a:txBody>
                      <a:tcPr anchor="ctr">
                        <a:blipFill>
                          <a:blip r:embed="rId3"/>
                          <a:stretch>
                            <a:fillRect l="-93210" t="-306000" r="-412" b="-538000"/>
                          </a:stretch>
                        </a:blipFill>
                      </a:tcP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362500" r="-412" b="-380357"/>
                          </a:stretch>
                        </a:blipFill>
                      </a:tcP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507843" r="-412" b="-317647"/>
                          </a:stretch>
                        </a:blipFill>
                      </a:tcP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endParaRPr lang="en-US"/>
                        </a:p>
                      </a:txBody>
                      <a:tcPr anchor="ctr">
                        <a:blipFill>
                          <a:blip r:embed="rId3"/>
                          <a:stretch>
                            <a:fillRect l="-93210" t="-620000" r="-412" b="-224000"/>
                          </a:stretch>
                        </a:blipFill>
                      </a:tcP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endParaRPr lang="en-US"/>
                        </a:p>
                      </a:txBody>
                      <a:tcPr anchor="ctr">
                        <a:blipFill>
                          <a:blip r:embed="rId3"/>
                          <a:stretch>
                            <a:fillRect l="-93210" t="-642857" r="-412" b="-100000"/>
                          </a:stretch>
                        </a:blipFill>
                      </a:tcP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endParaRPr lang="en-US"/>
                        </a:p>
                      </a:txBody>
                      <a:tcPr anchor="ctr">
                        <a:blipFill>
                          <a:blip r:embed="rId3"/>
                          <a:stretch>
                            <a:fillRect l="-93210" t="-756364" r="-412" b="-1818"/>
                          </a:stretch>
                        </a:blipFill>
                      </a:tcPr>
                    </a:tc>
                    <a:extLst>
                      <a:ext uri="{0D108BD9-81ED-4DB2-BD59-A6C34878D82A}">
                        <a16:rowId xmlns:a16="http://schemas.microsoft.com/office/drawing/2014/main" val="3912182461"/>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9" name="Rounded Rectangle 8">
            <a:extLst>
              <a:ext uri="{FF2B5EF4-FFF2-40B4-BE49-F238E27FC236}">
                <a16:creationId xmlns:a16="http://schemas.microsoft.com/office/drawing/2014/main" id="{8DAC4F4F-B3C3-0F49-8015-FA546FCE82D9}"/>
              </a:ext>
            </a:extLst>
          </p:cNvPr>
          <p:cNvSpPr/>
          <p:nvPr/>
        </p:nvSpPr>
        <p:spPr>
          <a:xfrm>
            <a:off x="5967412" y="4828700"/>
            <a:ext cx="45243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9BBBE4-56A6-BE4B-AD47-7511C70B3748}"/>
              </a:ext>
            </a:extLst>
          </p:cNvPr>
          <p:cNvSpPr/>
          <p:nvPr/>
        </p:nvSpPr>
        <p:spPr>
          <a:xfrm>
            <a:off x="5967412" y="2175987"/>
            <a:ext cx="184308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A711D10-F24C-134E-B02C-2D54E4131396}"/>
              </a:ext>
            </a:extLst>
          </p:cNvPr>
          <p:cNvSpPr/>
          <p:nvPr/>
        </p:nvSpPr>
        <p:spPr>
          <a:xfrm>
            <a:off x="5967411" y="3496230"/>
            <a:ext cx="1943101"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096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69C81D-D371-BEED-63F0-A698F35F7342}"/>
              </a:ext>
            </a:extLst>
          </p:cNvPr>
          <p:cNvSpPr>
            <a:spLocks noGrp="1"/>
          </p:cNvSpPr>
          <p:nvPr>
            <p:ph type="title"/>
          </p:nvPr>
        </p:nvSpPr>
        <p:spPr/>
        <p:txBody>
          <a:bodyPr/>
          <a:lstStyle/>
          <a:p>
            <a:r>
              <a:rPr lang="en-US" dirty="0"/>
              <a:t>Chatbots are Super-Easy</a:t>
            </a:r>
            <a:br>
              <a:rPr lang="en-US" dirty="0"/>
            </a:br>
            <a:r>
              <a:rPr lang="en-US" dirty="0">
                <a:hlinkClick r:id="rId2"/>
              </a:rPr>
              <a:t>www.vecml.com</a:t>
            </a:r>
            <a:r>
              <a:rPr lang="en-US" dirty="0"/>
              <a:t> </a:t>
            </a:r>
          </a:p>
        </p:txBody>
      </p:sp>
      <p:pic>
        <p:nvPicPr>
          <p:cNvPr id="11" name="Content Placeholder 10" descr="A screenshot of a computer code&#10;&#10;Description automatically generated">
            <a:extLst>
              <a:ext uri="{FF2B5EF4-FFF2-40B4-BE49-F238E27FC236}">
                <a16:creationId xmlns:a16="http://schemas.microsoft.com/office/drawing/2014/main" id="{BF46EFC9-EBEB-BB78-E72A-8FAFB77A4F49}"/>
              </a:ext>
            </a:extLst>
          </p:cNvPr>
          <p:cNvPicPr>
            <a:picLocks noGrp="1" noChangeAspect="1"/>
          </p:cNvPicPr>
          <p:nvPr>
            <p:ph idx="1"/>
          </p:nvPr>
        </p:nvPicPr>
        <p:blipFill>
          <a:blip r:embed="rId3"/>
          <a:stretch>
            <a:fillRect/>
          </a:stretch>
        </p:blipFill>
        <p:spPr>
          <a:xfrm>
            <a:off x="903304" y="1770859"/>
            <a:ext cx="7679324" cy="4769813"/>
          </a:xfrm>
        </p:spPr>
      </p:pic>
      <p:sp>
        <p:nvSpPr>
          <p:cNvPr id="7" name="Footer Placeholder 6">
            <a:extLst>
              <a:ext uri="{FF2B5EF4-FFF2-40B4-BE49-F238E27FC236}">
                <a16:creationId xmlns:a16="http://schemas.microsoft.com/office/drawing/2014/main" id="{87768422-72A5-57B6-7654-638474BFFBA4}"/>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48538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Ø"/>
                </a:pPr>
                <a:r>
                  <a:rPr lang="en-US" b="1" dirty="0">
                    <a:solidFill>
                      <a:schemeClr val="tx1"/>
                    </a:solidFill>
                  </a:rPr>
                  <a:t>--</a:t>
                </a:r>
                <a:r>
                  <a:rPr lang="en-US" b="1" dirty="0" err="1">
                    <a:solidFill>
                      <a:schemeClr val="tx1"/>
                    </a:solidFill>
                  </a:rPr>
                  <a:t>eqn</a:t>
                </a:r>
                <a:r>
                  <a:rPr lang="en-US" b="1" dirty="0">
                    <a:solidFill>
                      <a:schemeClr val="tx1"/>
                    </a:solidFill>
                  </a:rPr>
                  <a:t>    </a:t>
                </a:r>
                <a14:m>
                  <m:oMath xmlns:m="http://schemas.openxmlformats.org/officeDocument/2006/math">
                    <m:r>
                      <a:rPr lang="en-US" b="1" i="1" smtClean="0">
                        <a:solidFill>
                          <a:schemeClr val="tx1"/>
                        </a:solidFill>
                        <a:latin typeface="Cambria Math" panose="02040503050406030204" pitchFamily="18" charset="0"/>
                      </a:rPr>
                      <m:t>𝒕𝒂𝒔𝒌</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𝒚</m:t>
                    </m:r>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𝟐</m:t>
                        </m:r>
                      </m:sub>
                    </m:sSub>
                  </m:oMath>
                </a14:m>
                <a:endParaRPr lang="en-US" b="1" dirty="0">
                  <a:solidFill>
                    <a:schemeClr val="tx1"/>
                  </a:solidFill>
                </a:endParaRPr>
              </a:p>
              <a:p>
                <a:r>
                  <a:rPr lang="en-US" b="1" dirty="0"/>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85446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rotWithShape="1">
          <a:blip r:embed="rId3"/>
          <a:srcRect b="85350"/>
          <a:stretch/>
        </p:blipFill>
        <p:spPr>
          <a:xfrm>
            <a:off x="5944911" y="242801"/>
            <a:ext cx="6006357" cy="87480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Tree>
    <p:extLst>
      <p:ext uri="{BB962C8B-B14F-4D97-AF65-F5344CB8AC3E}">
        <p14:creationId xmlns:p14="http://schemas.microsoft.com/office/powerpoint/2010/main" val="205762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8" name="Picture 7" descr="A table with numbers and text&#10;&#10;Description automatically generated with medium confidence">
            <a:extLst>
              <a:ext uri="{FF2B5EF4-FFF2-40B4-BE49-F238E27FC236}">
                <a16:creationId xmlns:a16="http://schemas.microsoft.com/office/drawing/2014/main" id="{1F7A44B6-A592-F7D6-6BB1-52B2DFAC19A8}"/>
              </a:ext>
            </a:extLst>
          </p:cNvPr>
          <p:cNvPicPr>
            <a:picLocks noChangeAspect="1"/>
          </p:cNvPicPr>
          <p:nvPr/>
        </p:nvPicPr>
        <p:blipFill>
          <a:blip r:embed="rId3"/>
          <a:stretch>
            <a:fillRect/>
          </a:stretch>
        </p:blipFill>
        <p:spPr>
          <a:xfrm>
            <a:off x="5642982" y="1690687"/>
            <a:ext cx="6304772" cy="3969671"/>
          </a:xfrm>
          <a:prstGeom prst="rect">
            <a:avLst/>
          </a:prstGeom>
        </p:spPr>
      </p:pic>
    </p:spTree>
    <p:extLst>
      <p:ext uri="{BB962C8B-B14F-4D97-AF65-F5344CB8AC3E}">
        <p14:creationId xmlns:p14="http://schemas.microsoft.com/office/powerpoint/2010/main" val="2337401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a:blip r:embed="rId3"/>
          <a:stretch>
            <a:fillRect/>
          </a:stretch>
        </p:blipFill>
        <p:spPr>
          <a:xfrm>
            <a:off x="5944911" y="242800"/>
            <a:ext cx="6006357" cy="5971315"/>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0" name="Rounded Rectangular Callout 9">
            <a:extLst>
              <a:ext uri="{FF2B5EF4-FFF2-40B4-BE49-F238E27FC236}">
                <a16:creationId xmlns:a16="http://schemas.microsoft.com/office/drawing/2014/main" id="{793B7A92-54ED-8445-904E-99A7A87873A9}"/>
              </a:ext>
            </a:extLst>
          </p:cNvPr>
          <p:cNvSpPr/>
          <p:nvPr/>
        </p:nvSpPr>
        <p:spPr>
          <a:xfrm>
            <a:off x="7672124" y="1197559"/>
            <a:ext cx="3274217" cy="432864"/>
          </a:xfrm>
          <a:prstGeom prst="wedgeRoundRectCallout">
            <a:avLst>
              <a:gd name="adj1" fmla="val -65642"/>
              <a:gd name="adj2" fmla="val -36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Summarize a model (</a:t>
            </a:r>
            <a:r>
              <a:rPr lang="en-US" sz="2400" i="1" dirty="0"/>
              <a:t>g</a:t>
            </a:r>
            <a:r>
              <a:rPr lang="en-US" sz="2400" dirty="0"/>
              <a:t>)</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
        <p:nvSpPr>
          <p:cNvPr id="14" name="Rounded Rectangular Callout 13">
            <a:extLst>
              <a:ext uri="{FF2B5EF4-FFF2-40B4-BE49-F238E27FC236}">
                <a16:creationId xmlns:a16="http://schemas.microsoft.com/office/drawing/2014/main" id="{3776F55A-F2E9-0A46-87E4-16A981767AA3}"/>
              </a:ext>
            </a:extLst>
          </p:cNvPr>
          <p:cNvSpPr/>
          <p:nvPr/>
        </p:nvSpPr>
        <p:spPr>
          <a:xfrm>
            <a:off x="10260536" y="2153029"/>
            <a:ext cx="1867578" cy="781864"/>
          </a:xfrm>
          <a:prstGeom prst="wedgeRoundRectCallout">
            <a:avLst>
              <a:gd name="adj1" fmla="val -31783"/>
              <a:gd name="adj2" fmla="val 787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Opportunity to Improve </a:t>
            </a:r>
            <a:r>
              <a:rPr lang="en-US" sz="2400" i="1" dirty="0"/>
              <a:t>g</a:t>
            </a:r>
          </a:p>
        </p:txBody>
      </p:sp>
      <p:sp>
        <p:nvSpPr>
          <p:cNvPr id="13" name="Rounded Rectangular Callout 12">
            <a:extLst>
              <a:ext uri="{FF2B5EF4-FFF2-40B4-BE49-F238E27FC236}">
                <a16:creationId xmlns:a16="http://schemas.microsoft.com/office/drawing/2014/main" id="{0CE90561-6BEE-5198-88C4-82811EA34FDB}"/>
              </a:ext>
            </a:extLst>
          </p:cNvPr>
          <p:cNvSpPr/>
          <p:nvPr/>
        </p:nvSpPr>
        <p:spPr>
          <a:xfrm>
            <a:off x="9950254" y="458521"/>
            <a:ext cx="1640659" cy="432864"/>
          </a:xfrm>
          <a:prstGeom prst="wedgeRoundRectCallout">
            <a:avLst>
              <a:gd name="adj1" fmla="val -78401"/>
              <a:gd name="adj2" fmla="val 489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Predict</a:t>
            </a:r>
          </a:p>
        </p:txBody>
      </p:sp>
    </p:spTree>
    <p:extLst>
      <p:ext uri="{BB962C8B-B14F-4D97-AF65-F5344CB8AC3E}">
        <p14:creationId xmlns:p14="http://schemas.microsoft.com/office/powerpoint/2010/main" val="418483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4BF890-6565-6803-938E-7B610EFBA458}"/>
              </a:ext>
            </a:extLst>
          </p:cNvPr>
          <p:cNvSpPr>
            <a:spLocks noGrp="1"/>
          </p:cNvSpPr>
          <p:nvPr>
            <p:ph type="title"/>
          </p:nvPr>
        </p:nvSpPr>
        <p:spPr/>
        <p:txBody>
          <a:bodyPr/>
          <a:lstStyle/>
          <a:p>
            <a:r>
              <a:rPr lang="en-US" dirty="0" err="1"/>
              <a:t>gft_summary</a:t>
            </a:r>
            <a:endParaRPr lang="en-US" dirty="0"/>
          </a:p>
        </p:txBody>
      </p:sp>
      <p:sp>
        <p:nvSpPr>
          <p:cNvPr id="5" name="Content Placeholder 4">
            <a:extLst>
              <a:ext uri="{FF2B5EF4-FFF2-40B4-BE49-F238E27FC236}">
                <a16:creationId xmlns:a16="http://schemas.microsoft.com/office/drawing/2014/main" id="{837D73FF-8307-C273-714F-81E963F107C5}"/>
              </a:ext>
            </a:extLst>
          </p:cNvPr>
          <p:cNvSpPr>
            <a:spLocks noGrp="1"/>
          </p:cNvSpPr>
          <p:nvPr>
            <p:ph idx="1"/>
          </p:nvPr>
        </p:nvSpPr>
        <p:spPr/>
        <p:txBody>
          <a:bodyPr/>
          <a:lstStyle/>
          <a:p>
            <a:r>
              <a:rPr lang="en-US" dirty="0"/>
              <a:t>Summarize almost anything</a:t>
            </a:r>
          </a:p>
          <a:p>
            <a:pPr lvl="1"/>
            <a:r>
              <a:rPr lang="en-US" dirty="0"/>
              <a:t>Models</a:t>
            </a:r>
          </a:p>
          <a:p>
            <a:pPr lvl="1"/>
            <a:r>
              <a:rPr lang="en-US" dirty="0"/>
              <a:t>Datasets</a:t>
            </a:r>
          </a:p>
          <a:p>
            <a:pPr lvl="1"/>
            <a:endParaRPr lang="en-US" dirty="0"/>
          </a:p>
        </p:txBody>
      </p:sp>
      <p:sp>
        <p:nvSpPr>
          <p:cNvPr id="3" name="Footer Placeholder 2">
            <a:extLst>
              <a:ext uri="{FF2B5EF4-FFF2-40B4-BE49-F238E27FC236}">
                <a16:creationId xmlns:a16="http://schemas.microsoft.com/office/drawing/2014/main" id="{E2A75E1D-29DE-6B6F-1AB2-B0918FAE5A3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2293344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DE2B-FFC8-3C44-8AFC-7876BCA90A36}"/>
              </a:ext>
            </a:extLst>
          </p:cNvPr>
          <p:cNvSpPr>
            <a:spLocks noGrp="1"/>
          </p:cNvSpPr>
          <p:nvPr>
            <p:ph type="title"/>
          </p:nvPr>
        </p:nvSpPr>
        <p:spPr/>
        <p:txBody>
          <a:bodyPr/>
          <a:lstStyle/>
          <a:p>
            <a:r>
              <a:rPr lang="en-US" dirty="0"/>
              <a:t>Tasks</a:t>
            </a:r>
          </a:p>
        </p:txBody>
      </p:sp>
      <p:sp>
        <p:nvSpPr>
          <p:cNvPr id="10" name="Content Placeholder 9">
            <a:extLst>
              <a:ext uri="{FF2B5EF4-FFF2-40B4-BE49-F238E27FC236}">
                <a16:creationId xmlns:a16="http://schemas.microsoft.com/office/drawing/2014/main" id="{A6FE943E-2EFC-D84E-912B-5CD5948A6F20}"/>
              </a:ext>
            </a:extLst>
          </p:cNvPr>
          <p:cNvSpPr>
            <a:spLocks noGrp="1"/>
          </p:cNvSpPr>
          <p:nvPr>
            <p:ph idx="1"/>
          </p:nvPr>
        </p:nvSpPr>
        <p:spPr/>
        <p:txBody>
          <a:bodyPr/>
          <a:lstStyle/>
          <a:p>
            <a:r>
              <a:rPr lang="en-US" dirty="0"/>
              <a:t>classify, text-classification</a:t>
            </a:r>
          </a:p>
          <a:p>
            <a:r>
              <a:rPr lang="en-US" dirty="0"/>
              <a:t>regress</a:t>
            </a:r>
          </a:p>
          <a:p>
            <a:r>
              <a:rPr lang="en-US" dirty="0"/>
              <a:t>QA, Question Answering, classify spans</a:t>
            </a:r>
          </a:p>
          <a:p>
            <a:r>
              <a:rPr lang="en-US" dirty="0"/>
              <a:t>token classification</a:t>
            </a:r>
          </a:p>
          <a:p>
            <a:pPr lvl="1"/>
            <a:r>
              <a:rPr lang="en-US" dirty="0"/>
              <a:t>NER (Named Entity Recognition)</a:t>
            </a:r>
          </a:p>
          <a:p>
            <a:pPr lvl="1"/>
            <a:r>
              <a:rPr lang="en-US" dirty="0"/>
              <a:t>POS (Part of Speech Tagging)</a:t>
            </a:r>
          </a:p>
          <a:p>
            <a:r>
              <a:rPr lang="en-US" dirty="0"/>
              <a:t>translation, MT</a:t>
            </a:r>
          </a:p>
          <a:p>
            <a:r>
              <a:rPr lang="en-US" dirty="0"/>
              <a:t>ASR, Automatic Speech Recognition, </a:t>
            </a:r>
            <a:r>
              <a:rPr lang="en-US" dirty="0" err="1"/>
              <a:t>ctc</a:t>
            </a:r>
            <a:endParaRPr lang="en-US" dirty="0"/>
          </a:p>
          <a:p>
            <a:endParaRPr lang="en-US" dirty="0"/>
          </a:p>
        </p:txBody>
      </p:sp>
      <p:sp>
        <p:nvSpPr>
          <p:cNvPr id="8" name="Footer Placeholder 7">
            <a:extLst>
              <a:ext uri="{FF2B5EF4-FFF2-40B4-BE49-F238E27FC236}">
                <a16:creationId xmlns:a16="http://schemas.microsoft.com/office/drawing/2014/main" id="{FF3AEE1E-FA95-2049-BF45-64A55A13CD0A}"/>
              </a:ext>
            </a:extLst>
          </p:cNvPr>
          <p:cNvSpPr>
            <a:spLocks noGrp="1"/>
          </p:cNvSpPr>
          <p:nvPr>
            <p:ph type="ftr" sz="quarter" idx="11"/>
          </p:nvPr>
        </p:nvSpPr>
        <p:spPr/>
        <p:txBody>
          <a:bodyPr/>
          <a:lstStyle/>
          <a:p>
            <a:r>
              <a:rPr lang="en-US"/>
              <a:t>https://github.com/kwchurch/CIKM_2023_tutorial</a:t>
            </a:r>
          </a:p>
        </p:txBody>
      </p:sp>
      <mc:AlternateContent xmlns:mc="http://schemas.openxmlformats.org/markup-compatibility/2006" xmlns:a14="http://schemas.microsoft.com/office/drawing/2010/main">
        <mc:Choice Requires="a14">
          <p:sp>
            <p:nvSpPr>
              <p:cNvPr id="11" name="Rounded Rectangular Callout 10">
                <a:extLst>
                  <a:ext uri="{FF2B5EF4-FFF2-40B4-BE49-F238E27FC236}">
                    <a16:creationId xmlns:a16="http://schemas.microsoft.com/office/drawing/2014/main" id="{91105DE5-8944-ED42-9640-2ED776B24E79}"/>
                  </a:ext>
                </a:extLst>
              </p:cNvPr>
              <p:cNvSpPr/>
              <p:nvPr/>
            </p:nvSpPr>
            <p:spPr>
              <a:xfrm>
                <a:off x="5842331" y="1690688"/>
                <a:ext cx="1932278" cy="557784"/>
              </a:xfrm>
              <a:prstGeom prst="wedgeRoundRectCallout">
                <a:avLst>
                  <a:gd name="adj1" fmla="val -100852"/>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0,1,2,…</m:t>
                          </m:r>
                        </m:e>
                      </m:d>
                    </m:oMath>
                  </m:oMathPara>
                </a14:m>
                <a:endParaRPr lang="en-US" sz="1600" dirty="0"/>
              </a:p>
            </p:txBody>
          </p:sp>
        </mc:Choice>
        <mc:Fallback xmlns="">
          <p:sp>
            <p:nvSpPr>
              <p:cNvPr id="11" name="Rounded Rectangular Callout 10">
                <a:extLst>
                  <a:ext uri="{FF2B5EF4-FFF2-40B4-BE49-F238E27FC236}">
                    <a16:creationId xmlns:a16="http://schemas.microsoft.com/office/drawing/2014/main" id="{91105DE5-8944-ED42-9640-2ED776B24E79}"/>
                  </a:ext>
                </a:extLst>
              </p:cNvPr>
              <p:cNvSpPr>
                <a:spLocks noRot="1" noChangeAspect="1" noMove="1" noResize="1" noEditPoints="1" noAdjustHandles="1" noChangeArrowheads="1" noChangeShapeType="1" noTextEdit="1"/>
              </p:cNvSpPr>
              <p:nvPr/>
            </p:nvSpPr>
            <p:spPr>
              <a:xfrm>
                <a:off x="5842331" y="1690688"/>
                <a:ext cx="1932278" cy="557784"/>
              </a:xfrm>
              <a:prstGeom prst="wedgeRoundRectCallout">
                <a:avLst>
                  <a:gd name="adj1" fmla="val -100852"/>
                  <a:gd name="adj2" fmla="val 17603"/>
                  <a:gd name="adj3" fmla="val 16667"/>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ular Callout 11">
                <a:extLst>
                  <a:ext uri="{FF2B5EF4-FFF2-40B4-BE49-F238E27FC236}">
                    <a16:creationId xmlns:a16="http://schemas.microsoft.com/office/drawing/2014/main" id="{A0B1B4CA-8CC8-6544-A120-8EBD6E362D24}"/>
                  </a:ext>
                </a:extLst>
              </p:cNvPr>
              <p:cNvSpPr/>
              <p:nvPr/>
            </p:nvSpPr>
            <p:spPr>
              <a:xfrm>
                <a:off x="2608431" y="2248472"/>
                <a:ext cx="2124147" cy="557784"/>
              </a:xfrm>
              <a:prstGeom prst="wedgeRoundRectCallout">
                <a:avLst>
                  <a:gd name="adj1" fmla="val -64931"/>
                  <a:gd name="adj2" fmla="val 134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ℝ</m:t>
                    </m:r>
                  </m:oMath>
                </a14:m>
                <a:r>
                  <a:rPr lang="en-US" sz="2000" dirty="0"/>
                  <a:t> or </a:t>
                </a: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𝑁</m:t>
                        </m:r>
                      </m:sup>
                    </m:sSup>
                  </m:oMath>
                </a14:m>
                <a:endParaRPr lang="en-US" sz="2000" dirty="0"/>
              </a:p>
            </p:txBody>
          </p:sp>
        </mc:Choice>
        <mc:Fallback xmlns="">
          <p:sp>
            <p:nvSpPr>
              <p:cNvPr id="12" name="Rounded Rectangular Callout 11">
                <a:extLst>
                  <a:ext uri="{FF2B5EF4-FFF2-40B4-BE49-F238E27FC236}">
                    <a16:creationId xmlns:a16="http://schemas.microsoft.com/office/drawing/2014/main" id="{A0B1B4CA-8CC8-6544-A120-8EBD6E362D24}"/>
                  </a:ext>
                </a:extLst>
              </p:cNvPr>
              <p:cNvSpPr>
                <a:spLocks noRot="1" noChangeAspect="1" noMove="1" noResize="1" noEditPoints="1" noAdjustHandles="1" noChangeArrowheads="1" noChangeShapeType="1" noTextEdit="1"/>
              </p:cNvSpPr>
              <p:nvPr/>
            </p:nvSpPr>
            <p:spPr>
              <a:xfrm>
                <a:off x="2608431" y="2248472"/>
                <a:ext cx="2124147" cy="557784"/>
              </a:xfrm>
              <a:prstGeom prst="wedgeRoundRectCallout">
                <a:avLst>
                  <a:gd name="adj1" fmla="val -64931"/>
                  <a:gd name="adj2" fmla="val 13422"/>
                  <a:gd name="adj3" fmla="val 16667"/>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CA53E5E9-6FDE-3648-B4CF-B76795BE1679}"/>
                  </a:ext>
                </a:extLst>
              </p:cNvPr>
              <p:cNvSpPr/>
              <p:nvPr/>
            </p:nvSpPr>
            <p:spPr>
              <a:xfrm>
                <a:off x="7774609" y="2737359"/>
                <a:ext cx="3446669" cy="557784"/>
              </a:xfrm>
              <a:prstGeom prst="wedgeRoundRectCallout">
                <a:avLst>
                  <a:gd name="adj1" fmla="val -71324"/>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start/end of span</a:t>
                </a:r>
              </a:p>
            </p:txBody>
          </p:sp>
        </mc:Choice>
        <mc:Fallback xmlns="">
          <p:sp>
            <p:nvSpPr>
              <p:cNvPr id="13" name="Rounded Rectangular Callout 12">
                <a:extLst>
                  <a:ext uri="{FF2B5EF4-FFF2-40B4-BE49-F238E27FC236}">
                    <a16:creationId xmlns:a16="http://schemas.microsoft.com/office/drawing/2014/main" id="{CA53E5E9-6FDE-3648-B4CF-B76795BE1679}"/>
                  </a:ext>
                </a:extLst>
              </p:cNvPr>
              <p:cNvSpPr>
                <a:spLocks noRot="1" noChangeAspect="1" noMove="1" noResize="1" noEditPoints="1" noAdjustHandles="1" noChangeArrowheads="1" noChangeShapeType="1" noTextEdit="1"/>
              </p:cNvSpPr>
              <p:nvPr/>
            </p:nvSpPr>
            <p:spPr>
              <a:xfrm>
                <a:off x="7774609" y="2737359"/>
                <a:ext cx="3446669" cy="557784"/>
              </a:xfrm>
              <a:prstGeom prst="wedgeRoundRectCallout">
                <a:avLst>
                  <a:gd name="adj1" fmla="val -71324"/>
                  <a:gd name="adj2" fmla="val 17603"/>
                  <a:gd name="adj3" fmla="val 16667"/>
                </a:avLst>
              </a:prstGeom>
              <a:blipFill>
                <a:blip r:embed="rId4"/>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ular Callout 13">
                <a:extLst>
                  <a:ext uri="{FF2B5EF4-FFF2-40B4-BE49-F238E27FC236}">
                    <a16:creationId xmlns:a16="http://schemas.microsoft.com/office/drawing/2014/main" id="{C6530373-6478-6C49-950C-C0045C755388}"/>
                  </a:ext>
                </a:extLst>
              </p:cNvPr>
              <p:cNvSpPr/>
              <p:nvPr/>
            </p:nvSpPr>
            <p:spPr>
              <a:xfrm>
                <a:off x="6887266" y="3505138"/>
                <a:ext cx="2177222" cy="557784"/>
              </a:xfrm>
              <a:prstGeom prst="wedgeRoundRectCallout">
                <a:avLst>
                  <a:gd name="adj1" fmla="val -175586"/>
                  <a:gd name="adj2" fmla="val -287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token</a:t>
                </a:r>
              </a:p>
            </p:txBody>
          </p:sp>
        </mc:Choice>
        <mc:Fallback xmlns="">
          <p:sp>
            <p:nvSpPr>
              <p:cNvPr id="14" name="Rounded Rectangular Callout 13">
                <a:extLst>
                  <a:ext uri="{FF2B5EF4-FFF2-40B4-BE49-F238E27FC236}">
                    <a16:creationId xmlns:a16="http://schemas.microsoft.com/office/drawing/2014/main" id="{C6530373-6478-6C49-950C-C0045C755388}"/>
                  </a:ext>
                </a:extLst>
              </p:cNvPr>
              <p:cNvSpPr>
                <a:spLocks noRot="1" noChangeAspect="1" noMove="1" noResize="1" noEditPoints="1" noAdjustHandles="1" noChangeArrowheads="1" noChangeShapeType="1" noTextEdit="1"/>
              </p:cNvSpPr>
              <p:nvPr/>
            </p:nvSpPr>
            <p:spPr>
              <a:xfrm>
                <a:off x="6887266" y="3505138"/>
                <a:ext cx="2177222" cy="557784"/>
              </a:xfrm>
              <a:prstGeom prst="wedgeRoundRectCallout">
                <a:avLst>
                  <a:gd name="adj1" fmla="val -175586"/>
                  <a:gd name="adj2" fmla="val -28726"/>
                  <a:gd name="adj3" fmla="val 16667"/>
                </a:avLst>
              </a:prstGeom>
              <a:blipFill>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ular Callout 14">
                <a:extLst>
                  <a:ext uri="{FF2B5EF4-FFF2-40B4-BE49-F238E27FC236}">
                    <a16:creationId xmlns:a16="http://schemas.microsoft.com/office/drawing/2014/main" id="{62D386AE-389C-A049-A239-D3431C2A12AB}"/>
                  </a:ext>
                </a:extLst>
              </p:cNvPr>
              <p:cNvSpPr/>
              <p:nvPr/>
            </p:nvSpPr>
            <p:spPr>
              <a:xfrm>
                <a:off x="8153399" y="4969503"/>
                <a:ext cx="2511287" cy="457262"/>
              </a:xfrm>
              <a:prstGeom prst="wedgeRoundRectCallout">
                <a:avLst>
                  <a:gd name="adj1" fmla="val -95243"/>
                  <a:gd name="adj2" fmla="val 386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phoneme</a:t>
                </a:r>
              </a:p>
            </p:txBody>
          </p:sp>
        </mc:Choice>
        <mc:Fallback xmlns="">
          <p:sp>
            <p:nvSpPr>
              <p:cNvPr id="15" name="Rounded Rectangular Callout 14">
                <a:extLst>
                  <a:ext uri="{FF2B5EF4-FFF2-40B4-BE49-F238E27FC236}">
                    <a16:creationId xmlns:a16="http://schemas.microsoft.com/office/drawing/2014/main" id="{62D386AE-389C-A049-A239-D3431C2A12AB}"/>
                  </a:ext>
                </a:extLst>
              </p:cNvPr>
              <p:cNvSpPr>
                <a:spLocks noRot="1" noChangeAspect="1" noMove="1" noResize="1" noEditPoints="1" noAdjustHandles="1" noChangeArrowheads="1" noChangeShapeType="1" noTextEdit="1"/>
              </p:cNvSpPr>
              <p:nvPr/>
            </p:nvSpPr>
            <p:spPr>
              <a:xfrm>
                <a:off x="8153399" y="4969503"/>
                <a:ext cx="2511287" cy="457262"/>
              </a:xfrm>
              <a:prstGeom prst="wedgeRoundRectCallout">
                <a:avLst>
                  <a:gd name="adj1" fmla="val -95243"/>
                  <a:gd name="adj2" fmla="val 38656"/>
                  <a:gd name="adj3" fmla="val 16667"/>
                </a:avLst>
              </a:prstGeom>
              <a:blipFill>
                <a:blip r:embed="rId6"/>
                <a:stretch>
                  <a:fillRect b="-15789"/>
                </a:stretch>
              </a:blipFill>
            </p:spPr>
            <p:txBody>
              <a:bodyPr/>
              <a:lstStyle/>
              <a:p>
                <a:r>
                  <a:rPr lang="en-US">
                    <a:noFill/>
                  </a:rPr>
                  <a:t> </a:t>
                </a:r>
              </a:p>
            </p:txBody>
          </p:sp>
        </mc:Fallback>
      </mc:AlternateContent>
    </p:spTree>
    <p:extLst>
      <p:ext uri="{BB962C8B-B14F-4D97-AF65-F5344CB8AC3E}">
        <p14:creationId xmlns:p14="http://schemas.microsoft.com/office/powerpoint/2010/main" val="373732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ü"/>
                </a:pPr>
                <a:r>
                  <a:rPr lang="en-US" dirty="0">
                    <a:solidFill>
                      <a:schemeClr val="bg2">
                        <a:lumMod val="75000"/>
                      </a:schemeClr>
                    </a:solidFill>
                  </a:rPr>
                  <a:t>--</a:t>
                </a:r>
                <a:r>
                  <a:rPr lang="en-US" dirty="0" err="1">
                    <a:solidFill>
                      <a:schemeClr val="bg2">
                        <a:lumMod val="75000"/>
                      </a:schemeClr>
                    </a:solidFill>
                  </a:rPr>
                  <a:t>eqn</a:t>
                </a:r>
                <a:r>
                  <a:rPr lang="en-US" dirty="0">
                    <a:solidFill>
                      <a:schemeClr val="bg2">
                        <a:lumMod val="75000"/>
                      </a:schemeClr>
                    </a:solidFill>
                  </a:rPr>
                  <a:t>    </a:t>
                </a:r>
                <a14:m>
                  <m:oMath xmlns:m="http://schemas.openxmlformats.org/officeDocument/2006/math">
                    <m:r>
                      <a:rPr lang="en-US" b="0" i="1" smtClean="0">
                        <a:solidFill>
                          <a:schemeClr val="bg2">
                            <a:lumMod val="75000"/>
                          </a:schemeClr>
                        </a:solidFill>
                        <a:latin typeface="Cambria Math" panose="02040503050406030204" pitchFamily="18" charset="0"/>
                      </a:rPr>
                      <m:t>𝑡𝑎𝑠𝑘</m:t>
                    </m:r>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𝑦</m:t>
                    </m:r>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1</m:t>
                        </m:r>
                      </m:sub>
                    </m:sSub>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2</m:t>
                        </m:r>
                      </m:sub>
                    </m:sSub>
                  </m:oMath>
                </a14:m>
                <a:endParaRPr lang="en-US" dirty="0">
                  <a:solidFill>
                    <a:schemeClr val="bg2">
                      <a:lumMod val="75000"/>
                    </a:schemeClr>
                  </a:solidFill>
                </a:endParaRPr>
              </a:p>
              <a:p>
                <a:pPr>
                  <a:buFont typeface="Wingdings" pitchFamily="2" charset="2"/>
                  <a:buChar char="ü"/>
                </a:pPr>
                <a:r>
                  <a:rPr lang="en-US" b="1" dirty="0">
                    <a:solidFill>
                      <a:schemeClr val="bg2">
                        <a:lumMod val="75000"/>
                      </a:schemeClr>
                    </a:solidFill>
                  </a:rPr>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35337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Conclusions: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67</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1807019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F0FE9-1157-BD1B-9C5A-666272D90E3D}"/>
              </a:ext>
            </a:extLst>
          </p:cNvPr>
          <p:cNvSpPr>
            <a:spLocks noGrp="1"/>
          </p:cNvSpPr>
          <p:nvPr>
            <p:ph type="title"/>
          </p:nvPr>
        </p:nvSpPr>
        <p:spPr>
          <a:xfrm>
            <a:off x="383240" y="365452"/>
            <a:ext cx="9594477" cy="1325563"/>
          </a:xfrm>
        </p:spPr>
        <p:txBody>
          <a:bodyPr/>
          <a:lstStyle/>
          <a:p>
            <a:r>
              <a:rPr lang="en-US" dirty="0">
                <a:hlinkClick r:id="rId2"/>
              </a:rPr>
              <a:t>WSDM-2024 Papers on arXiv</a:t>
            </a: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2617BA6D-998E-7CFE-6EA6-E8D6BD939928}"/>
              </a:ext>
            </a:extLst>
          </p:cNvPr>
          <p:cNvPicPr>
            <a:picLocks noGrp="1" noChangeAspect="1"/>
          </p:cNvPicPr>
          <p:nvPr>
            <p:ph idx="1"/>
          </p:nvPr>
        </p:nvPicPr>
        <p:blipFill rotWithShape="1">
          <a:blip r:embed="rId3"/>
          <a:srcRect t="13180"/>
          <a:stretch/>
        </p:blipFill>
        <p:spPr>
          <a:xfrm>
            <a:off x="152253" y="1691015"/>
            <a:ext cx="13921150" cy="5190462"/>
          </a:xfrm>
        </p:spPr>
      </p:pic>
      <p:sp>
        <p:nvSpPr>
          <p:cNvPr id="4" name="Footer Placeholder 3">
            <a:extLst>
              <a:ext uri="{FF2B5EF4-FFF2-40B4-BE49-F238E27FC236}">
                <a16:creationId xmlns:a16="http://schemas.microsoft.com/office/drawing/2014/main" id="{41F75CE3-C8D4-B87E-75F1-7857FC68A672}"/>
              </a:ext>
            </a:extLst>
          </p:cNvPr>
          <p:cNvSpPr>
            <a:spLocks noGrp="1"/>
          </p:cNvSpPr>
          <p:nvPr>
            <p:ph type="ftr" sz="quarter" idx="11"/>
          </p:nvPr>
        </p:nvSpPr>
        <p:spPr/>
        <p:txBody>
          <a:bodyPr/>
          <a:lstStyle/>
          <a:p>
            <a:r>
              <a:rPr lang="en-US"/>
              <a:t>https://github.com/kwchurch/WSDM_2024_tutorial</a:t>
            </a:r>
          </a:p>
        </p:txBody>
      </p:sp>
      <p:pic>
        <p:nvPicPr>
          <p:cNvPr id="5" name="Picture 4">
            <a:extLst>
              <a:ext uri="{FF2B5EF4-FFF2-40B4-BE49-F238E27FC236}">
                <a16:creationId xmlns:a16="http://schemas.microsoft.com/office/drawing/2014/main" id="{576A4581-E8AE-9B11-51B3-88B5F8B32943}"/>
              </a:ext>
            </a:extLst>
          </p:cNvPr>
          <p:cNvPicPr>
            <a:picLocks noChangeAspect="1"/>
          </p:cNvPicPr>
          <p:nvPr/>
        </p:nvPicPr>
        <p:blipFill>
          <a:blip r:embed="rId4"/>
          <a:stretch>
            <a:fillRect/>
          </a:stretch>
        </p:blipFill>
        <p:spPr>
          <a:xfrm>
            <a:off x="10107727" y="230842"/>
            <a:ext cx="2108947" cy="2108947"/>
          </a:xfrm>
          <a:prstGeom prst="rect">
            <a:avLst/>
          </a:prstGeom>
        </p:spPr>
      </p:pic>
      <p:sp>
        <p:nvSpPr>
          <p:cNvPr id="3" name="Rounded Rectangular Callout 2">
            <a:extLst>
              <a:ext uri="{FF2B5EF4-FFF2-40B4-BE49-F238E27FC236}">
                <a16:creationId xmlns:a16="http://schemas.microsoft.com/office/drawing/2014/main" id="{D8457DA1-C6F5-3DF0-C16B-E0C91B0613E5}"/>
              </a:ext>
            </a:extLst>
          </p:cNvPr>
          <p:cNvSpPr/>
          <p:nvPr/>
        </p:nvSpPr>
        <p:spPr>
          <a:xfrm>
            <a:off x="852808" y="2138431"/>
            <a:ext cx="890711" cy="402716"/>
          </a:xfrm>
          <a:prstGeom prst="wedgeRoundRectCallout">
            <a:avLst>
              <a:gd name="adj1" fmla="val -65514"/>
              <a:gd name="adj2" fmla="val -2220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S2 API</a:t>
            </a:r>
          </a:p>
        </p:txBody>
      </p:sp>
      <p:sp>
        <p:nvSpPr>
          <p:cNvPr id="6" name="Rounded Rectangular Callout 5">
            <a:extLst>
              <a:ext uri="{FF2B5EF4-FFF2-40B4-BE49-F238E27FC236}">
                <a16:creationId xmlns:a16="http://schemas.microsoft.com/office/drawing/2014/main" id="{C0CF558E-2B3C-616C-3C8B-0DB7E46A2F19}"/>
              </a:ext>
            </a:extLst>
          </p:cNvPr>
          <p:cNvSpPr/>
          <p:nvPr/>
        </p:nvSpPr>
        <p:spPr>
          <a:xfrm>
            <a:off x="2620805" y="2087105"/>
            <a:ext cx="975203" cy="402716"/>
          </a:xfrm>
          <a:prstGeom prst="wedgeRoundRectCallout">
            <a:avLst>
              <a:gd name="adj1" fmla="val -65514"/>
              <a:gd name="adj2" fmla="val -2220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Chatbot</a:t>
            </a:r>
          </a:p>
        </p:txBody>
      </p:sp>
    </p:spTree>
    <p:extLst>
      <p:ext uri="{BB962C8B-B14F-4D97-AF65-F5344CB8AC3E}">
        <p14:creationId xmlns:p14="http://schemas.microsoft.com/office/powerpoint/2010/main" val="2464255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3811F-8E24-3B9D-AEB2-D66D53FFEA0C}"/>
              </a:ext>
            </a:extLst>
          </p:cNvPr>
          <p:cNvSpPr>
            <a:spLocks noGrp="1"/>
          </p:cNvSpPr>
          <p:nvPr>
            <p:ph type="title"/>
          </p:nvPr>
        </p:nvSpPr>
        <p:spPr>
          <a:xfrm>
            <a:off x="838200" y="365125"/>
            <a:ext cx="8083122" cy="1325563"/>
          </a:xfrm>
        </p:spPr>
        <p:txBody>
          <a:bodyPr>
            <a:normAutofit/>
          </a:bodyPr>
          <a:lstStyle/>
          <a:p>
            <a:r>
              <a:rPr lang="en-US" dirty="0">
                <a:hlinkClick r:id="rId2"/>
              </a:rPr>
              <a:t>S2 API Recommentations</a:t>
            </a:r>
            <a:br>
              <a:rPr lang="en-US" dirty="0"/>
            </a:br>
            <a:r>
              <a:rPr lang="en-US" sz="3600" dirty="0"/>
              <a:t>Query: A Paper in WSDM-2024</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6B8C10F6-B619-BEE2-B231-49CB36DD2C18}"/>
              </a:ext>
            </a:extLst>
          </p:cNvPr>
          <p:cNvPicPr>
            <a:picLocks noGrp="1" noChangeAspect="1"/>
          </p:cNvPicPr>
          <p:nvPr>
            <p:ph idx="1"/>
          </p:nvPr>
        </p:nvPicPr>
        <p:blipFill rotWithShape="1">
          <a:blip r:embed="rId3"/>
          <a:srcRect t="15863"/>
          <a:stretch/>
        </p:blipFill>
        <p:spPr>
          <a:xfrm>
            <a:off x="320488" y="2480981"/>
            <a:ext cx="11735263" cy="3462619"/>
          </a:xfrm>
        </p:spPr>
      </p:pic>
      <p:sp>
        <p:nvSpPr>
          <p:cNvPr id="4" name="Footer Placeholder 3">
            <a:extLst>
              <a:ext uri="{FF2B5EF4-FFF2-40B4-BE49-F238E27FC236}">
                <a16:creationId xmlns:a16="http://schemas.microsoft.com/office/drawing/2014/main" id="{E288C898-94A7-C5AF-E9F2-7F185A543F20}"/>
              </a:ext>
            </a:extLst>
          </p:cNvPr>
          <p:cNvSpPr>
            <a:spLocks noGrp="1"/>
          </p:cNvSpPr>
          <p:nvPr>
            <p:ph type="ftr" sz="quarter" idx="11"/>
          </p:nvPr>
        </p:nvSpPr>
        <p:spPr/>
        <p:txBody>
          <a:bodyPr/>
          <a:lstStyle/>
          <a:p>
            <a:r>
              <a:rPr lang="en-US"/>
              <a:t>https://github.com/kwchurch/WSDM_2024_tutorial</a:t>
            </a:r>
          </a:p>
        </p:txBody>
      </p:sp>
      <p:pic>
        <p:nvPicPr>
          <p:cNvPr id="8" name="Picture 7">
            <a:extLst>
              <a:ext uri="{FF2B5EF4-FFF2-40B4-BE49-F238E27FC236}">
                <a16:creationId xmlns:a16="http://schemas.microsoft.com/office/drawing/2014/main" id="{03ACC100-2CCE-BA17-FB11-9B5AF6676C2E}"/>
              </a:ext>
            </a:extLst>
          </p:cNvPr>
          <p:cNvPicPr>
            <a:picLocks noChangeAspect="1"/>
          </p:cNvPicPr>
          <p:nvPr/>
        </p:nvPicPr>
        <p:blipFill>
          <a:blip r:embed="rId4"/>
          <a:stretch>
            <a:fillRect/>
          </a:stretch>
        </p:blipFill>
        <p:spPr>
          <a:xfrm>
            <a:off x="9688059" y="42581"/>
            <a:ext cx="2438400" cy="2438400"/>
          </a:xfrm>
          <a:prstGeom prst="rect">
            <a:avLst/>
          </a:prstGeom>
        </p:spPr>
      </p:pic>
      <p:sp>
        <p:nvSpPr>
          <p:cNvPr id="3" name="Rounded Rectangular Callout 2">
            <a:extLst>
              <a:ext uri="{FF2B5EF4-FFF2-40B4-BE49-F238E27FC236}">
                <a16:creationId xmlns:a16="http://schemas.microsoft.com/office/drawing/2014/main" id="{8B4DD94F-54DA-53DE-4A0D-60F67339A94A}"/>
              </a:ext>
            </a:extLst>
          </p:cNvPr>
          <p:cNvSpPr/>
          <p:nvPr/>
        </p:nvSpPr>
        <p:spPr>
          <a:xfrm>
            <a:off x="9608306" y="6073587"/>
            <a:ext cx="890711" cy="402716"/>
          </a:xfrm>
          <a:prstGeom prst="wedgeRoundRectCallout">
            <a:avLst>
              <a:gd name="adj1" fmla="val -26684"/>
              <a:gd name="adj2" fmla="val -10102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S2 API</a:t>
            </a:r>
          </a:p>
        </p:txBody>
      </p:sp>
      <p:sp>
        <p:nvSpPr>
          <p:cNvPr id="5" name="Rounded Rectangular Callout 4">
            <a:extLst>
              <a:ext uri="{FF2B5EF4-FFF2-40B4-BE49-F238E27FC236}">
                <a16:creationId xmlns:a16="http://schemas.microsoft.com/office/drawing/2014/main" id="{0322E9D6-CEEE-31E8-0919-C8689FCAA1C5}"/>
              </a:ext>
            </a:extLst>
          </p:cNvPr>
          <p:cNvSpPr/>
          <p:nvPr/>
        </p:nvSpPr>
        <p:spPr>
          <a:xfrm>
            <a:off x="10907259" y="6038450"/>
            <a:ext cx="975203" cy="402716"/>
          </a:xfrm>
          <a:prstGeom prst="wedgeRoundRectCallout">
            <a:avLst>
              <a:gd name="adj1" fmla="val -29563"/>
              <a:gd name="adj2" fmla="val -9396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Chatbot</a:t>
            </a:r>
          </a:p>
        </p:txBody>
      </p:sp>
    </p:spTree>
    <p:extLst>
      <p:ext uri="{BB962C8B-B14F-4D97-AF65-F5344CB8AC3E}">
        <p14:creationId xmlns:p14="http://schemas.microsoft.com/office/powerpoint/2010/main" val="623398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BAB91-5BE7-6300-6E1D-9DBF33C7BDB8}"/>
              </a:ext>
            </a:extLst>
          </p:cNvPr>
          <p:cNvSpPr>
            <a:spLocks noGrp="1"/>
          </p:cNvSpPr>
          <p:nvPr>
            <p:ph type="title"/>
          </p:nvPr>
        </p:nvSpPr>
        <p:spPr/>
        <p:txBody>
          <a:bodyPr/>
          <a:lstStyle/>
          <a:p>
            <a:r>
              <a:rPr lang="en-US" dirty="0">
                <a:hlinkClick r:id="rId2"/>
              </a:rPr>
              <a:t>Compare and Contrast</a:t>
            </a:r>
            <a:endParaRPr lang="en-US" dirty="0"/>
          </a:p>
        </p:txBody>
      </p:sp>
      <p:pic>
        <p:nvPicPr>
          <p:cNvPr id="9" name="Content Placeholder 8" descr="A screenshot of a document&#10;&#10;Description automatically generated">
            <a:extLst>
              <a:ext uri="{FF2B5EF4-FFF2-40B4-BE49-F238E27FC236}">
                <a16:creationId xmlns:a16="http://schemas.microsoft.com/office/drawing/2014/main" id="{2E8AE001-C1B4-C59B-45E6-750F7B5E0A4F}"/>
              </a:ext>
            </a:extLst>
          </p:cNvPr>
          <p:cNvPicPr>
            <a:picLocks noGrp="1" noChangeAspect="1"/>
          </p:cNvPicPr>
          <p:nvPr>
            <p:ph sz="half" idx="1"/>
          </p:nvPr>
        </p:nvPicPr>
        <p:blipFill>
          <a:blip r:embed="rId3"/>
          <a:stretch>
            <a:fillRect/>
          </a:stretch>
        </p:blipFill>
        <p:spPr>
          <a:xfrm>
            <a:off x="961051" y="1825625"/>
            <a:ext cx="4935897" cy="4351338"/>
          </a:xfrm>
        </p:spPr>
      </p:pic>
      <p:sp>
        <p:nvSpPr>
          <p:cNvPr id="7" name="Content Placeholder 6">
            <a:extLst>
              <a:ext uri="{FF2B5EF4-FFF2-40B4-BE49-F238E27FC236}">
                <a16:creationId xmlns:a16="http://schemas.microsoft.com/office/drawing/2014/main" id="{FE2B0243-DEF6-CCC1-9A84-92663575B015}"/>
              </a:ext>
            </a:extLst>
          </p:cNvPr>
          <p:cNvSpPr>
            <a:spLocks noGrp="1"/>
          </p:cNvSpPr>
          <p:nvPr>
            <p:ph sz="half" idx="2"/>
          </p:nvPr>
        </p:nvSpPr>
        <p:spPr/>
        <p:txBody>
          <a:bodyPr/>
          <a:lstStyle/>
          <a:p>
            <a:r>
              <a:rPr lang="en-US" dirty="0"/>
              <a:t>Input: query + candidate</a:t>
            </a:r>
          </a:p>
          <a:p>
            <a:r>
              <a:rPr lang="en-US" dirty="0"/>
              <a:t>Use prompts (chatbots)</a:t>
            </a:r>
          </a:p>
          <a:p>
            <a:pPr lvl="1"/>
            <a:r>
              <a:rPr lang="en-US" dirty="0"/>
              <a:t>Summary of candidate</a:t>
            </a:r>
          </a:p>
          <a:p>
            <a:pPr lvl="1"/>
            <a:r>
              <a:rPr lang="en-US" dirty="0"/>
              <a:t>Similarities of query &amp; candidate</a:t>
            </a:r>
          </a:p>
          <a:p>
            <a:pPr lvl="1"/>
            <a:r>
              <a:rPr lang="en-US" dirty="0"/>
              <a:t>Differences of query &amp; candidate</a:t>
            </a:r>
          </a:p>
        </p:txBody>
      </p:sp>
      <p:sp>
        <p:nvSpPr>
          <p:cNvPr id="4" name="Footer Placeholder 3">
            <a:extLst>
              <a:ext uri="{FF2B5EF4-FFF2-40B4-BE49-F238E27FC236}">
                <a16:creationId xmlns:a16="http://schemas.microsoft.com/office/drawing/2014/main" id="{DF9835FD-25EA-6EB6-0CC1-F8F826585B7F}"/>
              </a:ext>
            </a:extLst>
          </p:cNvPr>
          <p:cNvSpPr>
            <a:spLocks noGrp="1"/>
          </p:cNvSpPr>
          <p:nvPr>
            <p:ph type="ftr" sz="quarter" idx="11"/>
          </p:nvPr>
        </p:nvSpPr>
        <p:spPr/>
        <p:txBody>
          <a:bodyPr/>
          <a:lstStyle/>
          <a:p>
            <a:r>
              <a:rPr lang="en-US"/>
              <a:t>https://github.com/kwchurch/WSDM_2024_tutorial</a:t>
            </a:r>
          </a:p>
        </p:txBody>
      </p:sp>
      <p:pic>
        <p:nvPicPr>
          <p:cNvPr id="5" name="Picture 4">
            <a:extLst>
              <a:ext uri="{FF2B5EF4-FFF2-40B4-BE49-F238E27FC236}">
                <a16:creationId xmlns:a16="http://schemas.microsoft.com/office/drawing/2014/main" id="{0811F087-61F4-CBEA-7ADE-297CB17551A0}"/>
              </a:ext>
            </a:extLst>
          </p:cNvPr>
          <p:cNvPicPr>
            <a:picLocks noChangeAspect="1"/>
          </p:cNvPicPr>
          <p:nvPr/>
        </p:nvPicPr>
        <p:blipFill>
          <a:blip r:embed="rId4"/>
          <a:stretch>
            <a:fillRect/>
          </a:stretch>
        </p:blipFill>
        <p:spPr>
          <a:xfrm>
            <a:off x="10208870" y="-115746"/>
            <a:ext cx="2088265" cy="2088265"/>
          </a:xfrm>
          <a:prstGeom prst="rect">
            <a:avLst/>
          </a:prstGeom>
        </p:spPr>
      </p:pic>
      <p:sp>
        <p:nvSpPr>
          <p:cNvPr id="3" name="Rounded Rectangular Callout 2">
            <a:extLst>
              <a:ext uri="{FF2B5EF4-FFF2-40B4-BE49-F238E27FC236}">
                <a16:creationId xmlns:a16="http://schemas.microsoft.com/office/drawing/2014/main" id="{1A6025F6-768A-8F8E-ED1F-6CA75EC722FA}"/>
              </a:ext>
            </a:extLst>
          </p:cNvPr>
          <p:cNvSpPr/>
          <p:nvPr/>
        </p:nvSpPr>
        <p:spPr>
          <a:xfrm>
            <a:off x="6685857" y="1287972"/>
            <a:ext cx="975203" cy="402716"/>
          </a:xfrm>
          <a:prstGeom prst="wedgeRoundRectCallout">
            <a:avLst>
              <a:gd name="adj1" fmla="val 25336"/>
              <a:gd name="adj2" fmla="val 8603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Chatbot</a:t>
            </a:r>
          </a:p>
        </p:txBody>
      </p:sp>
      <p:sp>
        <p:nvSpPr>
          <p:cNvPr id="6" name="Rounded Rectangular Callout 5">
            <a:extLst>
              <a:ext uri="{FF2B5EF4-FFF2-40B4-BE49-F238E27FC236}">
                <a16:creationId xmlns:a16="http://schemas.microsoft.com/office/drawing/2014/main" id="{297B386F-EE71-2AA1-3E7E-E75B0A04D29B}"/>
              </a:ext>
            </a:extLst>
          </p:cNvPr>
          <p:cNvSpPr/>
          <p:nvPr/>
        </p:nvSpPr>
        <p:spPr>
          <a:xfrm>
            <a:off x="6206548" y="4794375"/>
            <a:ext cx="890711" cy="402716"/>
          </a:xfrm>
          <a:prstGeom prst="wedgeRoundRectCallout">
            <a:avLst>
              <a:gd name="adj1" fmla="val -78812"/>
              <a:gd name="adj2" fmla="val -3044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S2 API</a:t>
            </a:r>
          </a:p>
        </p:txBody>
      </p:sp>
    </p:spTree>
    <p:extLst>
      <p:ext uri="{BB962C8B-B14F-4D97-AF65-F5344CB8AC3E}">
        <p14:creationId xmlns:p14="http://schemas.microsoft.com/office/powerpoint/2010/main" val="26051842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14736</TotalTime>
  <Words>3939</Words>
  <Application>Microsoft Macintosh PowerPoint</Application>
  <PresentationFormat>Widescreen</PresentationFormat>
  <Paragraphs>721</Paragraphs>
  <Slides>67</Slides>
  <Notes>5</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Arial</vt:lpstr>
      <vt:lpstr>Calibri</vt:lpstr>
      <vt:lpstr>Calibri Light</vt:lpstr>
      <vt:lpstr>Cambria Math</vt:lpstr>
      <vt:lpstr>Courier New</vt:lpstr>
      <vt:lpstr>Menlo</vt:lpstr>
      <vt:lpstr>Noto Sans</vt:lpstr>
      <vt:lpstr>Roboto</vt:lpstr>
      <vt:lpstr>Segoe UI</vt:lpstr>
      <vt:lpstr>Times</vt:lpstr>
      <vt:lpstr>Wingdings</vt:lpstr>
      <vt:lpstr>Office Theme</vt:lpstr>
      <vt:lpstr>The Easy,  the Hard  and the Ugly</vt:lpstr>
      <vt:lpstr>Easy - IR</vt:lpstr>
      <vt:lpstr>If you are a researcher or practitioner</vt:lpstr>
      <vt:lpstr>A Few Use Cases</vt:lpstr>
      <vt:lpstr>Recommendation API is Super-Easy</vt:lpstr>
      <vt:lpstr>Chatbots are Super-Easy www.vecml.com </vt:lpstr>
      <vt:lpstr>WSDM-2024 Papers on arXiv</vt:lpstr>
      <vt:lpstr>S2 API Recommentations Query: A Paper in WSDM-2024</vt:lpstr>
      <vt:lpstr>Compare and Contrast</vt:lpstr>
      <vt:lpstr>Output from Chatbot</vt:lpstr>
      <vt:lpstr>Take-Away Message: If you are a researcher or practitioner</vt:lpstr>
      <vt:lpstr>Easy: NLP</vt:lpstr>
      <vt:lpstr>Prompt Engineering (and disintermediating web-search)</vt:lpstr>
      <vt:lpstr>“Helping” with homework: Cheating (?)</vt:lpstr>
      <vt:lpstr>Disintermediating Google, Stack Overflow</vt:lpstr>
      <vt:lpstr>PowerPoint Presentation</vt:lpstr>
      <vt:lpstr>Replacing Stack Overflow with ChatGPT</vt:lpstr>
      <vt:lpstr>I may be old-fashioned, but I still use Stack Overflow…</vt:lpstr>
      <vt:lpstr>Decomposing a big problem into subtasks</vt:lpstr>
      <vt:lpstr>PowerPoint Presentation</vt:lpstr>
      <vt:lpstr>Limitations</vt:lpstr>
      <vt:lpstr>Easy: NLP</vt:lpstr>
      <vt:lpstr>Standard 3-Step Recipe</vt:lpstr>
      <vt:lpstr>Standard 3-Step Recipe</vt:lpstr>
      <vt:lpstr>Standard 3-Step Recipe</vt:lpstr>
      <vt:lpstr>Inference (predict)</vt:lpstr>
      <vt:lpstr>“Easy Inference”</vt:lpstr>
      <vt:lpstr>Resources</vt:lpstr>
      <vt:lpstr>Easy: Inference (Colab) HuggingFace Pipelines</vt:lpstr>
      <vt:lpstr>Test of time: Inference is cool (for now)</vt:lpstr>
      <vt:lpstr>Test of time: Inference is cool (for now) Will you still love me when I’m Sixty Four?</vt:lpstr>
      <vt:lpstr>PowerPoint Presentation</vt:lpstr>
      <vt:lpstr>Input: I love you Output: Depends on Model (among other things)</vt:lpstr>
      <vt:lpstr>Many of these models produce reasonable results</vt:lpstr>
      <vt:lpstr>But…</vt:lpstr>
      <vt:lpstr>What is a label?</vt:lpstr>
      <vt:lpstr>Ugly: Challenges for Classification</vt:lpstr>
      <vt:lpstr>Another Example of Inference: Machine Translation (MT)</vt:lpstr>
      <vt:lpstr>Back Translation</vt:lpstr>
      <vt:lpstr>Back Translation of Synonyms</vt:lpstr>
      <vt:lpstr>Fill Mask (Cloze Task)</vt:lpstr>
      <vt:lpstr>More Inference Tasks: Classification, Fill Mask, … echo … | gft_predict –task fill-mask</vt:lpstr>
      <vt:lpstr>Lots of History: Fill-mask, Cloze Task, Entropy</vt:lpstr>
      <vt:lpstr>Guess the missing word in a cliché (from “Emerging trends: Deep nets for poets”) </vt:lpstr>
      <vt:lpstr>Autocomplete ≠ Fill-Mask</vt:lpstr>
      <vt:lpstr>Massive Growth  Mistaken Impression that everything is new (and there is no history)</vt:lpstr>
      <vt:lpstr>Fine-Tuning (fit) in GFT f_pre+data → f_post </vt:lpstr>
      <vt:lpstr> </vt:lpstr>
      <vt:lpstr>Fine-Tuning (Fit) in R (Statistics Package)</vt:lpstr>
      <vt:lpstr>Datasets Example: Cars</vt:lpstr>
      <vt:lpstr>Example of Datasets in HuggingFace https://huggingface.co/datasets/dair-ai/emotion</vt:lpstr>
      <vt:lpstr>Emotion  GLUE (Cola) https://huggingface.co/datasets/glue/viewer/cola/train </vt:lpstr>
      <vt:lpstr>glm (General Linear Models) in R (and Sklearn)</vt:lpstr>
      <vt:lpstr>Emotion Dataset classify:label~text</vt:lpstr>
      <vt:lpstr>Fine-Tuning (fit): Numerous Use Cases f_pre+data → f_post </vt:lpstr>
      <vt:lpstr>GLUE Subsets</vt:lpstr>
      <vt:lpstr>GFT Program for COLA</vt:lpstr>
      <vt:lpstr>Simple Equations Cover Many Cases of Interest GLUE: A Popular Benchmark</vt:lpstr>
      <vt:lpstr>Equation Keywords ≈ Pipeline Tasks</vt:lpstr>
      <vt:lpstr>gft Cheat Sheet (General Fine-Tuning)</vt:lpstr>
      <vt:lpstr>Regression in R: Summarize (almost) anything </vt:lpstr>
      <vt:lpstr>Regression in R: Summarize (almost) anything </vt:lpstr>
      <vt:lpstr>Regression in R: Summarize (almost) anything </vt:lpstr>
      <vt:lpstr>gft_summary</vt:lpstr>
      <vt:lpstr>Tasks</vt:lpstr>
      <vt:lpstr>gft Cheat Sheet (General Fine-Tuning)</vt:lpstr>
      <vt:lpstr>Easy Conclusions: Inference (Colab) HuggingFace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Church, Kenneth</cp:lastModifiedBy>
  <cp:revision>71</cp:revision>
  <dcterms:created xsi:type="dcterms:W3CDTF">2023-08-31T19:51:53Z</dcterms:created>
  <dcterms:modified xsi:type="dcterms:W3CDTF">2024-02-29T06:57:43Z</dcterms:modified>
</cp:coreProperties>
</file>